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0"/>
  </p:notesMasterIdLst>
  <p:sldIdLst>
    <p:sldId id="859" r:id="rId3"/>
    <p:sldId id="1017" r:id="rId4"/>
    <p:sldId id="1024" r:id="rId5"/>
    <p:sldId id="1025" r:id="rId6"/>
    <p:sldId id="1026" r:id="rId7"/>
    <p:sldId id="1018" r:id="rId8"/>
    <p:sldId id="1019" r:id="rId9"/>
    <p:sldId id="1021" r:id="rId10"/>
    <p:sldId id="1022" r:id="rId11"/>
    <p:sldId id="1042" r:id="rId12"/>
    <p:sldId id="1023" r:id="rId13"/>
    <p:sldId id="1028" r:id="rId14"/>
    <p:sldId id="1030" r:id="rId15"/>
    <p:sldId id="1029" r:id="rId16"/>
    <p:sldId id="1031" r:id="rId17"/>
    <p:sldId id="1032" r:id="rId18"/>
    <p:sldId id="1033" r:id="rId19"/>
    <p:sldId id="1034" r:id="rId20"/>
    <p:sldId id="1036" r:id="rId21"/>
    <p:sldId id="1043" r:id="rId22"/>
    <p:sldId id="1037" r:id="rId23"/>
    <p:sldId id="1038" r:id="rId24"/>
    <p:sldId id="1039" r:id="rId25"/>
    <p:sldId id="1044" r:id="rId26"/>
    <p:sldId id="1040" r:id="rId27"/>
    <p:sldId id="1045" r:id="rId28"/>
    <p:sldId id="1046" r:id="rId29"/>
    <p:sldId id="1047" r:id="rId30"/>
    <p:sldId id="1048" r:id="rId31"/>
    <p:sldId id="1049" r:id="rId32"/>
    <p:sldId id="1050" r:id="rId33"/>
    <p:sldId id="1051" r:id="rId34"/>
    <p:sldId id="1052" r:id="rId35"/>
    <p:sldId id="1053" r:id="rId36"/>
    <p:sldId id="1054" r:id="rId37"/>
    <p:sldId id="1055" r:id="rId38"/>
    <p:sldId id="1057" r:id="rId39"/>
    <p:sldId id="1056" r:id="rId40"/>
    <p:sldId id="1058" r:id="rId41"/>
    <p:sldId id="1059" r:id="rId42"/>
    <p:sldId id="1062" r:id="rId43"/>
    <p:sldId id="1063" r:id="rId44"/>
    <p:sldId id="1068" r:id="rId45"/>
    <p:sldId id="1060" r:id="rId46"/>
    <p:sldId id="1061" r:id="rId47"/>
    <p:sldId id="1066" r:id="rId48"/>
    <p:sldId id="1067" r:id="rId49"/>
    <p:sldId id="1069" r:id="rId50"/>
    <p:sldId id="1070" r:id="rId51"/>
    <p:sldId id="1071" r:id="rId52"/>
    <p:sldId id="1072" r:id="rId53"/>
    <p:sldId id="1082" r:id="rId54"/>
    <p:sldId id="1073" r:id="rId55"/>
    <p:sldId id="1074" r:id="rId56"/>
    <p:sldId id="1075" r:id="rId57"/>
    <p:sldId id="1076" r:id="rId58"/>
    <p:sldId id="1077" r:id="rId59"/>
    <p:sldId id="1079" r:id="rId60"/>
    <p:sldId id="1078" r:id="rId61"/>
    <p:sldId id="1080" r:id="rId62"/>
    <p:sldId id="1041" r:id="rId63"/>
    <p:sldId id="1081" r:id="rId64"/>
    <p:sldId id="1084" r:id="rId65"/>
    <p:sldId id="1085" r:id="rId66"/>
    <p:sldId id="1087" r:id="rId67"/>
    <p:sldId id="1088" r:id="rId68"/>
    <p:sldId id="1083" r:id="rId6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4" d="100"/>
          <a:sy n="94" d="100"/>
        </p:scale>
        <p:origin x="90" y="330"/>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notesMaster" Target="notesMasters/notesMaster1.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34.png"/><Relationship Id="rId2" Type="http://schemas.openxmlformats.org/officeDocument/2006/relationships/image" Target="../media/image18.png"/><Relationship Id="rId1" Type="http://schemas.openxmlformats.org/officeDocument/2006/relationships/image" Target="../media/image3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37.png"/></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18.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6.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18.png"/></Relationships>
</file>

<file path=ppt/slides/_rels/slide3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0.png"/><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9.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image" Target="../media/image51.jpeg"/></Relationships>
</file>

<file path=ppt/slides/_rels/slide3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7.png"/><Relationship Id="rId3" Type="http://schemas.openxmlformats.org/officeDocument/2006/relationships/image" Target="../media/image18.png"/><Relationship Id="rId2" Type="http://schemas.openxmlformats.org/officeDocument/2006/relationships/image" Target="../media/image46.png"/><Relationship Id="rId1" Type="http://schemas.openxmlformats.org/officeDocument/2006/relationships/image" Target="../media/image55.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58.png"/><Relationship Id="rId1" Type="http://schemas.openxmlformats.org/officeDocument/2006/relationships/image" Target="../media/image57.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59.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60.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61.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3.png"/><Relationship Id="rId1" Type="http://schemas.openxmlformats.org/officeDocument/2006/relationships/image" Target="../media/image6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4.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18.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5.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67.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8.png"/><Relationship Id="rId2" Type="http://schemas.openxmlformats.org/officeDocument/2006/relationships/image" Target="../media/image47.png"/><Relationship Id="rId1" Type="http://schemas.openxmlformats.org/officeDocument/2006/relationships/image" Target="../media/image18.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73.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5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73.png"/><Relationship Id="rId4" Type="http://schemas.openxmlformats.org/officeDocument/2006/relationships/image" Target="../media/image72.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74.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75.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76.png"/></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7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78.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19.png"/><Relationship Id="rId1" Type="http://schemas.openxmlformats.org/officeDocument/2006/relationships/image" Target="../media/image18.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0.png"/><Relationship Id="rId1" Type="http://schemas.openxmlformats.org/officeDocument/2006/relationships/image" Target="../media/image7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1.png"/></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5.png"/><Relationship Id="rId2" Type="http://schemas.openxmlformats.org/officeDocument/2006/relationships/image" Target="../media/image83.png"/><Relationship Id="rId1" Type="http://schemas.openxmlformats.org/officeDocument/2006/relationships/image" Target="../media/image82.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84.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1  </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化学反应与能量变化</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化学反应的热效应</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0597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热化学方程式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：能够表示反应热的化学方程式。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示例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表示的意义是在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液态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时，放出的热量是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kJ</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05978"/>
              </a:xfrm>
              <a:blipFill rotWithShape="1">
                <a:blip r:embed="rId1"/>
                <a:stretch>
                  <a:fillRect l="-2" t="-20" r="1" b="-260"/>
                </a:stretch>
              </a:blipFill>
            </p:spPr>
            <p:txBody>
              <a:bodyPr/>
              <a:lstStyle/>
              <a:p>
                <a:r>
                  <a:rPr lang="zh-CN" altLang="en-US">
                    <a:noFill/>
                  </a:rPr>
                  <a:t> </a:t>
                </a:r>
              </a:p>
            </p:txBody>
          </p:sp>
        </mc:Fallback>
      </mc:AlternateContent>
      <p:pic>
        <p:nvPicPr>
          <p:cNvPr id="3" name="知识点2.EPS" descr="id:2147491700;FounderCES"/>
          <p:cNvPicPr/>
          <p:nvPr/>
        </p:nvPicPr>
        <p:blipFill>
          <a:blip r:embed="rId2"/>
          <a:stretch>
            <a:fillRect/>
          </a:stretch>
        </p:blipFill>
        <p:spPr>
          <a:xfrm>
            <a:off x="478582" y="908720"/>
            <a:ext cx="1240155" cy="32956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书写热化学方程式时应注意的问题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注明反应时的温度和压强。若是在</a:t>
            </a:r>
            <a:r>
              <a:rPr lang="en-US"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kPa</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时进行的反应，可不特别注明。</a:t>
            </a:r>
            <a:endParaRPr lang="zh-CN" altLang="zh-CN" sz="1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注明物质的聚集状态：</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固体</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液体</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气体</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43710" y="2564904"/>
            <a:ext cx="11502992" cy="1224136"/>
          </a:xfrm>
          <a:prstGeom prst="rect">
            <a:avLst/>
          </a:prstGeom>
        </p:spPr>
      </p:pic>
      <p:sp>
        <p:nvSpPr>
          <p:cNvPr id="5" name="内容占位符 2"/>
          <p:cNvSpPr txBox="1"/>
          <p:nvPr/>
        </p:nvSpPr>
        <p:spPr bwMode="auto">
          <a:xfrm>
            <a:off x="360854" y="254632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化学式相同的同素异形体除标明状态外还需标明其名称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因为结构不同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具有的能量不同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如金刚石应表示为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金刚石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1707;FounderCES"/>
          <p:cNvPicPr/>
          <p:nvPr/>
        </p:nvPicPr>
        <p:blipFill>
          <a:blip r:embed="rId2"/>
          <a:stretch>
            <a:fillRect/>
          </a:stretch>
        </p:blipFill>
        <p:spPr>
          <a:xfrm>
            <a:off x="557235" y="2732829"/>
            <a:ext cx="1573068" cy="308841"/>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标明反应热。在方程式右边标出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的数值、符号和单位，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表示吸热，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mn-ea"/>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放热，单位为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75092" y="1988840"/>
            <a:ext cx="11502992" cy="1800200"/>
          </a:xfrm>
          <a:prstGeom prst="rect">
            <a:avLst/>
          </a:prstGeom>
        </p:spPr>
      </p:pic>
      <p:pic>
        <p:nvPicPr>
          <p:cNvPr id="5" name="温馨提示.EPS" descr="id:2147491707;FounderCES"/>
          <p:cNvPicPr/>
          <p:nvPr/>
        </p:nvPicPr>
        <p:blipFill>
          <a:blip r:embed="rId2"/>
          <a:stretch>
            <a:fillRect/>
          </a:stretch>
        </p:blipFill>
        <p:spPr>
          <a:xfrm>
            <a:off x="557235" y="2175349"/>
            <a:ext cx="1573068" cy="308841"/>
          </a:xfrm>
          <a:prstGeom prst="rect">
            <a:avLst/>
          </a:prstGeom>
        </p:spPr>
      </p:pic>
      <p:sp>
        <p:nvSpPr>
          <p:cNvPr id="6" name="内容占位符 2"/>
          <p:cNvSpPr txBox="1"/>
          <p:nvPr/>
        </p:nvSpPr>
        <p:spPr bwMode="auto">
          <a:xfrm>
            <a:off x="360854" y="199892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的单位为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kJ/mol</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它并不是指每摩尔具体物质反应时伴随的能量变化是多少千焦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而是指给定形式的具体反应以各物质的化学计量数来计量其物质的量时伴随的能量变化是多少千焦。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热化学方程式中各物质前的化学计量数可以是整数，也可以是分数。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同一反应的</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与化学计量数成正比。</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75092" y="716484"/>
            <a:ext cx="11502992" cy="5736852"/>
          </a:xfrm>
          <a:prstGeom prst="rect">
            <a:avLst/>
          </a:prstGeom>
        </p:spPr>
      </p:pic>
      <p:pic>
        <p:nvPicPr>
          <p:cNvPr id="5" name="温馨提示.EPS" descr="id:2147491707;FounderCES"/>
          <p:cNvPicPr/>
          <p:nvPr/>
        </p:nvPicPr>
        <p:blipFill>
          <a:blip r:embed="rId2"/>
          <a:stretch>
            <a:fillRect/>
          </a:stretch>
        </p:blipFill>
        <p:spPr>
          <a:xfrm>
            <a:off x="557235" y="902993"/>
            <a:ext cx="1573068" cy="308841"/>
          </a:xfrm>
          <a:prstGeom prst="rect">
            <a:avLst/>
          </a:prstGeom>
        </p:spPr>
      </p:pic>
      <p:sp>
        <p:nvSpPr>
          <p:cNvPr id="3" name="内容占位符 2"/>
          <p:cNvSpPr>
            <a:spLocks noGrp="1"/>
          </p:cNvSpPr>
          <p:nvPr>
            <p:ph idx="1"/>
          </p:nvPr>
        </p:nvSpPr>
        <p:spPr>
          <a:xfrm>
            <a:off x="360854" y="70963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热化学方程式中各物质前的化学计量数表示物质的物质的量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不表示分子或原子个数。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注意可逆反应的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和实际吸收或放出热量的区别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不论化学反应是否可逆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都表示反应进行到底时的能量变化。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热化学方程式的书写步骤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o1a.EPS" descr="id:2147491728;FounderCES"/>
          <p:cNvPicPr/>
          <p:nvPr/>
        </p:nvPicPr>
        <p:blipFill>
          <a:blip r:embed="rId3"/>
          <a:stretch>
            <a:fillRect/>
          </a:stretch>
        </p:blipFill>
        <p:spPr>
          <a:xfrm>
            <a:off x="4478317" y="3140968"/>
            <a:ext cx="5361305" cy="3082925"/>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3340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与化学键的关系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化学反应的本质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：旧化学键断裂和新化学键的形成，旧化学键断裂需要吸收能量，新化学键形成需要放出能量，在化学键断裂和形成过程中能量变化不相等，则产生了化学反应的焓变。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从微观角度认识反应热的实质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kPa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的能量变化为例。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33403"/>
              </a:xfrm>
              <a:blipFill rotWithShape="1">
                <a:blip r:embed="rId1"/>
                <a:stretch>
                  <a:fillRect l="-2" t="-18" r="1" b="-2940"/>
                </a:stretch>
              </a:blipFill>
            </p:spPr>
            <p:txBody>
              <a:bodyPr/>
              <a:lstStyle/>
              <a:p>
                <a:r>
                  <a:rPr lang="zh-CN" altLang="en-US">
                    <a:noFill/>
                  </a:rPr>
                  <a:t> </a:t>
                </a:r>
              </a:p>
            </p:txBody>
          </p:sp>
        </mc:Fallback>
      </mc:AlternateContent>
      <p:pic>
        <p:nvPicPr>
          <p:cNvPr id="4" name="知识点3.EPS" descr="id:2147491735;FounderCES"/>
          <p:cNvPicPr/>
          <p:nvPr/>
        </p:nvPicPr>
        <p:blipFill>
          <a:blip r:embed="rId2"/>
          <a:stretch>
            <a:fillRect/>
          </a:stretch>
        </p:blipFill>
        <p:spPr>
          <a:xfrm>
            <a:off x="478582" y="904634"/>
            <a:ext cx="1352535" cy="359245"/>
          </a:xfrm>
          <a:prstGeom prst="rect">
            <a:avLst/>
          </a:prstGeom>
        </p:spPr>
      </p:pic>
      <p:pic>
        <p:nvPicPr>
          <p:cNvPr id="5" name="cx446.jpg" descr="id:2147491742;FounderCES"/>
          <p:cNvPicPr/>
          <p:nvPr/>
        </p:nvPicPr>
        <p:blipFill>
          <a:blip r:embed="rId3">
            <a:clrChange>
              <a:clrFrom>
                <a:srgbClr val="FFFFFE"/>
              </a:clrFrom>
              <a:clrTo>
                <a:srgbClr val="FFFFFE">
                  <a:alpha val="0"/>
                </a:srgbClr>
              </a:clrTo>
            </a:clrChange>
          </a:blip>
          <a:stretch>
            <a:fillRect/>
          </a:stretch>
        </p:blipFill>
        <p:spPr>
          <a:xfrm>
            <a:off x="3584811" y="4186657"/>
            <a:ext cx="5280853" cy="237254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4941168"/>
            <a:ext cx="11485848" cy="1130246"/>
          </a:xfrm>
        </p:spPr>
        <p:txBody>
          <a:bodyPr/>
          <a:lstStyle/>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故焓变计算公式：</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反应物的总键能</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生成物的总键能</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化学键的断裂和形成是化学反应过程中伴随能量变化的根本原因。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609600" y="908720"/>
              <a:ext cx="10971213" cy="3956431"/>
            </p:xfrm>
            <a:graphic>
              <a:graphicData uri="http://schemas.openxmlformats.org/drawingml/2006/table">
                <a:tbl>
                  <a:tblPr firstRow="1" firstCol="1" bandRow="1"/>
                  <a:tblGrid>
                    <a:gridCol w="1994567"/>
                    <a:gridCol w="4487226"/>
                    <a:gridCol w="44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断裂或形成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1mol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反应中能量变化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679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243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431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共放出</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862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2HCl</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183 kJ</a:t>
                          </a: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5" name="表格 4"/>
              <p:cNvGraphicFramePr>
                <a:graphicFrameLocks noGrp="1"/>
              </p:cNvGraphicFramePr>
              <p:nvPr/>
            </p:nvGraphicFramePr>
            <p:xfrm>
              <a:off x="609600" y="908720"/>
              <a:ext cx="10971213" cy="3956431"/>
            </p:xfrm>
            <a:graphic>
              <a:graphicData uri="http://schemas.openxmlformats.org/drawingml/2006/table">
                <a:tbl>
                  <a:tblPr firstRow="1" firstCol="1" bandRow="1"/>
                  <a:tblGrid>
                    <a:gridCol w="1994567"/>
                    <a:gridCol w="4487226"/>
                    <a:gridCol w="448942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断裂或形成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1mol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反应中能量变化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436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679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243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放出</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431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共放出</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862 kJ</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667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结论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hMerge="1">
                      <a:tcPr/>
                    </a:tc>
                  </a:tr>
                </a:tbl>
              </a:graphicData>
            </a:graphic>
          </p:graphicFrame>
        </mc:Fallback>
      </mc:AlternateContent>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反应反应热的测定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1757;FounderCES"/>
          <p:cNvPicPr/>
          <p:nvPr/>
        </p:nvPicPr>
        <p:blipFill>
          <a:blip r:embed="rId1"/>
          <a:stretch>
            <a:fillRect/>
          </a:stretch>
        </p:blipFill>
        <p:spPr>
          <a:xfrm>
            <a:off x="575903" y="898685"/>
            <a:ext cx="1266838" cy="336325"/>
          </a:xfrm>
          <a:prstGeom prst="rect">
            <a:avLst/>
          </a:prstGeom>
        </p:spPr>
      </p:pic>
      <p:pic>
        <p:nvPicPr>
          <p:cNvPr id="5" name="cx445.jpg" descr="id:2147491764;FounderCES"/>
          <p:cNvPicPr/>
          <p:nvPr/>
        </p:nvPicPr>
        <p:blipFill>
          <a:blip r:embed="rId2">
            <a:clrChange>
              <a:clrFrom>
                <a:srgbClr val="FFFFFE"/>
              </a:clrFrom>
              <a:clrTo>
                <a:srgbClr val="FFFFFE">
                  <a:alpha val="0"/>
                </a:srgbClr>
              </a:clrTo>
            </a:clrChange>
          </a:blip>
          <a:stretch>
            <a:fillRect/>
          </a:stretch>
        </p:blipFill>
        <p:spPr>
          <a:xfrm>
            <a:off x="3790950" y="1876366"/>
            <a:ext cx="4358640" cy="361505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69385"/>
          </a:xfrm>
        </p:spPr>
        <p:txBody>
          <a:bodyPr/>
          <a:lstStyle/>
          <a:p>
            <a:pPr hangingPunct="0">
              <a:spcAft>
                <a:spcPts val="0"/>
              </a:spcAft>
            </a:pP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实验步骤</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反应物温度</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1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一个量筒量取</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mL0</a:t>
            </a:r>
            <a:r>
              <a:rPr lang="en-US" altLang="zh-CN" sz="2100" b="1" dirty="0" smtClean="0">
                <a:solidFill>
                  <a:srgbClr val="000000"/>
                </a:solidFill>
                <a:ea typeface="宋体" panose="02010600030101010101" pitchFamily="2" charset="-122"/>
                <a:cs typeface="Times New Roman" panose="02020603050405020304" pitchFamily="18" charset="0"/>
              </a:rPr>
              <a:t>.</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sz="21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1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1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盐酸，打开杯盖，倒入简易量热计中，插入温度计，测量并记录盐酸的温度。用水把温度计上的酸冲洗干净，擦干备用；另取一量筒量取</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mL </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100" b="1" dirty="0" smtClean="0">
                <a:solidFill>
                  <a:srgbClr val="000000"/>
                </a:solidFill>
                <a:ea typeface="宋体" panose="02010600030101010101" pitchFamily="2" charset="-122"/>
                <a:cs typeface="Times New Roman" panose="02020603050405020304" pitchFamily="18" charset="0"/>
              </a:rPr>
              <a:t>.</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sz="21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1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1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1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溶液，用温度计测量并记录</a:t>
            </a:r>
            <a:r>
              <a:rPr lang="en-US" altLang="zh-CN" sz="21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溶液的温度，取两温度平均值为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1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反应后体系温度</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1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的测量</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量筒中的</a:t>
            </a:r>
            <a:r>
              <a:rPr lang="en-US" altLang="zh-CN" sz="21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溶液迅速倒入盛有盐酸的简易量热计中，立即盖上杯盖，插入温度计，用环形玻璃搅拌棒轻轻搅拌，并准确读取混合溶液的最高温度，记为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1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43710" y="4671720"/>
            <a:ext cx="11502992" cy="558497"/>
          </a:xfrm>
          <a:prstGeom prst="rect">
            <a:avLst/>
          </a:prstGeom>
        </p:spPr>
      </p:pic>
      <p:sp>
        <p:nvSpPr>
          <p:cNvPr id="5" name="内容占位符 2"/>
          <p:cNvSpPr txBox="1"/>
          <p:nvPr/>
        </p:nvSpPr>
        <p:spPr bwMode="auto">
          <a:xfrm>
            <a:off x="360854" y="4653136"/>
            <a:ext cx="1148584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100"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混合溶液的最高温度是指酸碱恰好完全反应时的温度。</a:t>
            </a:r>
            <a:endParaRPr lang="zh-CN" altLang="zh-CN" sz="2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温馨提示.EPS" descr="id:2147491771;FounderCES"/>
          <p:cNvPicPr/>
          <p:nvPr/>
        </p:nvPicPr>
        <p:blipFill>
          <a:blip r:embed="rId2"/>
          <a:stretch>
            <a:fillRect/>
          </a:stretch>
        </p:blipFill>
        <p:spPr>
          <a:xfrm>
            <a:off x="526478" y="4807121"/>
            <a:ext cx="1551394" cy="304901"/>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836712"/>
                <a:ext cx="11485848" cy="3808671"/>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重复上述步骤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至步骤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两次，记录每次的实验数据，取其平均值作为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实验数据处理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溶液为稀溶液，其密度可近似认为都是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，反应后生成的溶液的比热容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 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。该实验中盐酸和</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溶液反应放出的热量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418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，中和反应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𝟎𝟐𝟓</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836712"/>
                <a:ext cx="11485848" cy="3808671"/>
              </a:xfrm>
              <a:blipFill rotWithShape="1">
                <a:blip r:embed="rId1"/>
                <a:stretch>
                  <a:fillRect l="-2" t="-11" r="1" b="9"/>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343710" y="4625113"/>
            <a:ext cx="11502992" cy="720080"/>
          </a:xfrm>
          <a:prstGeom prst="rect">
            <a:avLst/>
          </a:prstGeom>
        </p:spPr>
      </p:pic>
      <mc:AlternateContent xmlns:mc="http://schemas.openxmlformats.org/markup-compatibility/2006">
        <mc:Choice xmlns:a14="http://schemas.microsoft.com/office/drawing/2010/main" Requires="a14">
          <p:sp>
            <p:nvSpPr>
              <p:cNvPr id="5" name="内容占位符 2"/>
              <p:cNvSpPr txBox="1"/>
              <p:nvPr/>
            </p:nvSpPr>
            <p:spPr bwMode="auto">
              <a:xfrm>
                <a:off x="360854" y="4380048"/>
                <a:ext cx="11485848" cy="1011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反应反应热的计算公式为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2"/>
              <p:cNvSpPr txBox="1">
                <a:spLocks noRot="1" noChangeAspect="1" noMove="1" noResize="1" noEditPoints="1" noAdjustHandles="1" noChangeArrowheads="1" noChangeShapeType="1" noTextEdit="1"/>
              </p:cNvSpPr>
              <p:nvPr/>
            </p:nvSpPr>
            <p:spPr bwMode="auto">
              <a:xfrm>
                <a:off x="360854" y="4380048"/>
                <a:ext cx="11485848" cy="1011752"/>
              </a:xfrm>
              <a:prstGeom prst="rect">
                <a:avLst/>
              </a:prstGeom>
              <a:blipFill rotWithShape="1">
                <a:blip r:embed="rId3"/>
                <a:stretch>
                  <a:fillRect l="-2" t="-45" r="1"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温馨提示.EPS" descr="id:2147491771;FounderCES"/>
          <p:cNvPicPr/>
          <p:nvPr/>
        </p:nvPicPr>
        <p:blipFill>
          <a:blip r:embed="rId4"/>
          <a:stretch>
            <a:fillRect/>
          </a:stretch>
        </p:blipFill>
        <p:spPr>
          <a:xfrm>
            <a:off x="448909" y="4787604"/>
            <a:ext cx="1706533" cy="33539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2924935" y="1267016"/>
            <a:ext cx="8602583" cy="5258328"/>
          </a:xfrm>
          <a:prstGeom prst="rect">
            <a:avLst/>
          </a:prstGeom>
        </p:spPr>
      </p:pic>
      <p:pic>
        <p:nvPicPr>
          <p:cNvPr id="8" name="图片 7"/>
          <p:cNvPicPr>
            <a:picLocks noChangeAspect="1"/>
          </p:cNvPicPr>
          <p:nvPr/>
        </p:nvPicPr>
        <p:blipFill>
          <a:blip r:embed="rId2"/>
          <a:stretch>
            <a:fillRect/>
          </a:stretch>
        </p:blipFill>
        <p:spPr>
          <a:xfrm>
            <a:off x="942882" y="3576137"/>
            <a:ext cx="1640278" cy="799929"/>
          </a:xfrm>
          <a:prstGeom prst="rect">
            <a:avLst/>
          </a:prstGeom>
        </p:spPr>
      </p:pic>
      <p:pic>
        <p:nvPicPr>
          <p:cNvPr id="9" name="图片 8"/>
          <p:cNvPicPr>
            <a:picLocks noChangeAspect="1"/>
          </p:cNvPicPr>
          <p:nvPr/>
        </p:nvPicPr>
        <p:blipFill>
          <a:blip r:embed="rId3"/>
          <a:stretch>
            <a:fillRect/>
          </a:stretch>
        </p:blipFill>
        <p:spPr>
          <a:xfrm>
            <a:off x="2581659" y="3980140"/>
            <a:ext cx="345195" cy="80790"/>
          </a:xfrm>
          <a:prstGeom prst="rect">
            <a:avLst/>
          </a:prstGeom>
        </p:spPr>
      </p:pic>
      <p:pic>
        <p:nvPicPr>
          <p:cNvPr id="11" name="导引图.EPS" descr="id:2147491665;FounderCES"/>
          <p:cNvPicPr/>
          <p:nvPr/>
        </p:nvPicPr>
        <p:blipFill>
          <a:blip r:embed="rId4">
            <a:clrChange>
              <a:clrFrom>
                <a:srgbClr val="000000">
                  <a:alpha val="0"/>
                </a:srgbClr>
              </a:clrFrom>
              <a:clrTo>
                <a:srgbClr val="000000">
                  <a:alpha val="0"/>
                </a:srgbClr>
              </a:clrTo>
            </a:clrChange>
          </a:blip>
          <a:stretch>
            <a:fillRect/>
          </a:stretch>
        </p:blipFill>
        <p:spPr>
          <a:xfrm>
            <a:off x="3440040" y="500196"/>
            <a:ext cx="5535486" cy="62454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176464"/>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3093"/>
                <a:ext cx="11485848" cy="4087209"/>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酸碱对中和反应反应热测定结果的影响</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浓硫酸及浓</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溶液稀释时放热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这是因为形成水合离子时放出的热量多。</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弱酸弱碱的电离过程是化学键的断裂过程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等沉淀的成键过程放热。</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molH</a:t>
                </a:r>
                <a:r>
                  <a:rPr lang="en-US" altLang="zh-CN" b="1" spc="-10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放出</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a:t>
                </a:r>
                <a:r>
                  <a:rPr lang="en-US" altLang="zh-CN" b="1" spc="-100" dirty="0" smtClean="0">
                    <a:solidFill>
                      <a:srgbClr val="000000"/>
                    </a:solidFill>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kJ</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热量的中和反应需满足离子方程式</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10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强酸的稀溶液与强碱的稀溶液反应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生成可溶性盐和水。</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3093"/>
                <a:ext cx="11485848" cy="4087209"/>
              </a:xfrm>
              <a:blipFill rotWithShape="1">
                <a:blip r:embed="rId2"/>
                <a:stretch>
                  <a:fillRect l="-2" t="-11" r="1" b="-928"/>
                </a:stretch>
              </a:blipFill>
            </p:spPr>
            <p:txBody>
              <a:bodyPr/>
              <a:lstStyle/>
              <a:p>
                <a:r>
                  <a:rPr lang="zh-CN" altLang="en-US">
                    <a:noFill/>
                  </a:rPr>
                  <a:t> </a:t>
                </a:r>
              </a:p>
            </p:txBody>
          </p:sp>
        </mc:Fallback>
      </mc:AlternateContent>
      <p:pic>
        <p:nvPicPr>
          <p:cNvPr id="6" name="名师点拨.EPS" descr="id:2147491806;FounderCES"/>
          <p:cNvPicPr/>
          <p:nvPr/>
        </p:nvPicPr>
        <p:blipFill>
          <a:blip r:embed="rId3"/>
          <a:stretch>
            <a:fillRect/>
          </a:stretch>
        </p:blipFill>
        <p:spPr>
          <a:xfrm>
            <a:off x="546318" y="858379"/>
            <a:ext cx="1774190" cy="414655"/>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盖</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斯定律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：一个化学反应，不论是一步完成，还是分几步完成，其总的热效应是完全相等的。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意义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：在一定条件下，化学反应的反应热</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只与反应体系的始态和终态有关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，而与反应的途径无关。如：</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盖斯定律可得：</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5.EPS" descr="id:2147491792;FounderCES"/>
          <p:cNvPicPr/>
          <p:nvPr/>
        </p:nvPicPr>
        <p:blipFill>
          <a:blip r:embed="rId1"/>
          <a:stretch>
            <a:fillRect/>
          </a:stretch>
        </p:blipFill>
        <p:spPr>
          <a:xfrm>
            <a:off x="502568" y="924653"/>
            <a:ext cx="1200150" cy="318655"/>
          </a:xfrm>
          <a:prstGeom prst="rect">
            <a:avLst/>
          </a:prstGeom>
        </p:spPr>
      </p:pic>
      <p:pic>
        <p:nvPicPr>
          <p:cNvPr id="5" name="mm575.jpg" descr="id:2147491799;FounderCES"/>
          <p:cNvPicPr/>
          <p:nvPr/>
        </p:nvPicPr>
        <p:blipFill>
          <a:blip r:embed="rId2">
            <a:clrChange>
              <a:clrFrom>
                <a:srgbClr val="FFFFFE"/>
              </a:clrFrom>
              <a:clrTo>
                <a:srgbClr val="FFFFFE">
                  <a:alpha val="0"/>
                </a:srgbClr>
              </a:clrTo>
            </a:clrChange>
          </a:blip>
          <a:stretch>
            <a:fillRect/>
          </a:stretch>
        </p:blipFill>
        <p:spPr>
          <a:xfrm>
            <a:off x="3232001" y="3272104"/>
            <a:ext cx="2891612" cy="178906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2376264"/>
          </a:xfrm>
          <a:prstGeom prst="rect">
            <a:avLst/>
          </a:prstGeom>
        </p:spPr>
      </p:pic>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盖</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斯定律注意事项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正、逆反应的反应热数值相同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符号相反。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若某个反应的化学方程式可由另外几个反应的化学方程式相加减而得到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则该反应的反应热也可以由这几个反应的反应热相加减而得到。</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1806;FounderCES"/>
          <p:cNvPicPr/>
          <p:nvPr/>
        </p:nvPicPr>
        <p:blipFill>
          <a:blip r:embed="rId2"/>
          <a:stretch>
            <a:fillRect/>
          </a:stretch>
        </p:blipFill>
        <p:spPr>
          <a:xfrm>
            <a:off x="478582" y="836712"/>
            <a:ext cx="1774190" cy="41465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能源</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的充分利用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标准燃烧热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en-US"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物质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完全燃烧的反应热叫作该物质的标准燃烧热，单位为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注意事项：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物质完全燃烧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是指单质或化合物燃烧后变为最稳定的物质。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6.EPS" descr="id:2147491813;FounderCES"/>
          <p:cNvPicPr/>
          <p:nvPr/>
        </p:nvPicPr>
        <p:blipFill>
          <a:blip r:embed="rId1"/>
          <a:stretch>
            <a:fillRect/>
          </a:stretch>
        </p:blipFill>
        <p:spPr>
          <a:xfrm>
            <a:off x="478582" y="917428"/>
            <a:ext cx="1223294" cy="324847"/>
          </a:xfrm>
          <a:prstGeom prst="rect">
            <a:avLst/>
          </a:prstGeom>
        </p:spPr>
      </p:pic>
      <p:pic>
        <p:nvPicPr>
          <p:cNvPr id="5" name="图片 4"/>
          <p:cNvPicPr>
            <a:picLocks noChangeAspect="1"/>
          </p:cNvPicPr>
          <p:nvPr/>
        </p:nvPicPr>
        <p:blipFill>
          <a:blip r:embed="rId2"/>
          <a:stretch>
            <a:fillRect/>
          </a:stretch>
        </p:blipFill>
        <p:spPr>
          <a:xfrm>
            <a:off x="343710" y="3645024"/>
            <a:ext cx="11502992" cy="1368152"/>
          </a:xfrm>
          <a:prstGeom prst="rect">
            <a:avLst/>
          </a:prstGeom>
        </p:spPr>
      </p:pic>
      <mc:AlternateContent xmlns:mc="http://schemas.openxmlformats.org/markup-compatibility/2006">
        <mc:Choice xmlns:a14="http://schemas.microsoft.com/office/drawing/2010/main" Requires="a14">
          <p:sp>
            <p:nvSpPr>
              <p:cNvPr id="6" name="内容占位符 2"/>
              <p:cNvSpPr txBox="1"/>
              <p:nvPr/>
            </p:nvSpPr>
            <p:spPr bwMode="auto">
              <a:xfrm>
                <a:off x="360854" y="3626440"/>
                <a:ext cx="11485848" cy="1249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完全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下列元素要生成对应的物质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2"/>
              <p:cNvSpPr txBox="1">
                <a:spLocks noRot="1" noChangeAspect="1" noMove="1" noResize="1" noEditPoints="1" noAdjustHandles="1" noChangeArrowheads="1" noChangeShapeType="1" noTextEdit="1"/>
              </p:cNvSpPr>
              <p:nvPr/>
            </p:nvSpPr>
            <p:spPr bwMode="auto">
              <a:xfrm>
                <a:off x="360854" y="3626440"/>
                <a:ext cx="11485848" cy="1249829"/>
              </a:xfrm>
              <a:prstGeom prst="rect">
                <a:avLst/>
              </a:prstGeom>
              <a:blipFill rotWithShape="1">
                <a:blip r:embed="rId3"/>
                <a:stretch>
                  <a:fillRect l="-2" t="-47" r="1" b="-6263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温馨提示.EPS" descr="id:2147491820;FounderCES"/>
          <p:cNvPicPr/>
          <p:nvPr/>
        </p:nvPicPr>
        <p:blipFill>
          <a:blip r:embed="rId4"/>
          <a:stretch>
            <a:fillRect/>
          </a:stretch>
        </p:blipFill>
        <p:spPr>
          <a:xfrm>
            <a:off x="478582" y="3814441"/>
            <a:ext cx="1784350" cy="35052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p:cNvSpPr txBox="1"/>
          <p:nvPr/>
        </p:nvSpPr>
        <p:spPr bwMode="auto">
          <a:xfrm>
            <a:off x="360854" y="90872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标准燃烧热的意义：甲烷的标准燃烧热</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，它表示在</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kPa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完全燃烧生成气态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和液态</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时放出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kJ</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1"/>
          <a:stretch>
            <a:fillRect/>
          </a:stretch>
        </p:blipFill>
        <p:spPr>
          <a:xfrm>
            <a:off x="343710" y="2201566"/>
            <a:ext cx="11502992" cy="1224136"/>
          </a:xfrm>
          <a:prstGeom prst="rect">
            <a:avLst/>
          </a:prstGeom>
        </p:spPr>
      </p:pic>
      <p:sp>
        <p:nvSpPr>
          <p:cNvPr id="9" name="内容占位符 2"/>
          <p:cNvSpPr txBox="1"/>
          <p:nvPr/>
        </p:nvSpPr>
        <p:spPr bwMode="auto">
          <a:xfrm>
            <a:off x="360854" y="21829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标准燃烧热指</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可燃物完全燃烧生成指定产物时放出的热量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与可燃物的物质的量无关。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温馨提示.EPS" descr="id:2147491707;FounderCES"/>
          <p:cNvPicPr/>
          <p:nvPr/>
        </p:nvPicPr>
        <p:blipFill>
          <a:blip r:embed="rId2"/>
          <a:stretch>
            <a:fillRect/>
          </a:stretch>
        </p:blipFill>
        <p:spPr>
          <a:xfrm>
            <a:off x="557235" y="2369491"/>
            <a:ext cx="1573068" cy="308841"/>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热值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物质完全燃烧的反应热叫作该物质的热值。</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源是指可以提供能量的自然资源，它包括化石燃料、阳光、风力、流水、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潮</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o1b.jpg" descr="id:2147491834;FounderCES"/>
          <p:cNvPicPr/>
          <p:nvPr/>
        </p:nvPicPr>
        <p:blipFill>
          <a:blip r:embed="rId1">
            <a:clrChange>
              <a:clrFrom>
                <a:srgbClr val="FFFFFE"/>
              </a:clrFrom>
              <a:clrTo>
                <a:srgbClr val="FFFFFE">
                  <a:alpha val="0"/>
                </a:srgbClr>
              </a:clrTo>
            </a:clrChange>
          </a:blip>
          <a:stretch>
            <a:fillRect/>
          </a:stretch>
        </p:blipFill>
        <p:spPr>
          <a:xfrm>
            <a:off x="2710830" y="1628800"/>
            <a:ext cx="6656070" cy="301942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能源危机的解决方法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能耗，开发新能源，节约现有能源，提高能源的利用率。</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燃料的选择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生活中选择何种物质作为燃料，考虑热值大小。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考虑燃料的稳定性、来源、价格、运输、对环境的影响、使用的安全性等多方面的因素。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7.EPS" descr="id:2147491841;FounderCES"/>
          <p:cNvPicPr/>
          <p:nvPr/>
        </p:nvPicPr>
        <p:blipFill>
          <a:blip r:embed="rId1"/>
          <a:stretch>
            <a:fillRect/>
          </a:stretch>
        </p:blipFill>
        <p:spPr>
          <a:xfrm>
            <a:off x="440351" y="891786"/>
            <a:ext cx="1262367" cy="335391"/>
          </a:xfrm>
          <a:prstGeom prst="rect">
            <a:avLst/>
          </a:prstGeom>
        </p:spPr>
      </p:pic>
      <p:graphicFrame>
        <p:nvGraphicFramePr>
          <p:cNvPr id="5" name="表格 4"/>
          <p:cNvGraphicFramePr>
            <a:graphicFrameLocks noGrp="1"/>
          </p:cNvGraphicFramePr>
          <p:nvPr/>
        </p:nvGraphicFramePr>
        <p:xfrm>
          <a:off x="478583" y="1423000"/>
          <a:ext cx="11233248" cy="4937760"/>
        </p:xfrm>
        <a:graphic>
          <a:graphicData uri="http://schemas.openxmlformats.org/drawingml/2006/table">
            <a:tbl>
              <a:tblPr firstRow="1" firstCol="1" bandRow="1"/>
              <a:tblGrid>
                <a:gridCol w="2334269"/>
                <a:gridCol w="8898979"/>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计算依据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0576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根据反应物和</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生成物的总能量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生成物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反应物</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键的</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键能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反应物键能总和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生成物键能总和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根据标准燃烧热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可燃物</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标准燃烧热</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学方程式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化学反应的反应热的数值与各物质的化学计量数成正比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若反应物、生成物对调</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但数值不变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88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根据盖斯定律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热化学方程式进行适当地</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等计算反应热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的比较</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：对于放热反应来说，放热越多，</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反而越小。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化学计量数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：化学计量数加倍，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也要加倍。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：同一反应，反应物或生成物状态不同，反应热不同；产物相同，晶体类型不同，反应热不同。</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8.EPS" descr="id:2147491856;FounderCES"/>
          <p:cNvPicPr/>
          <p:nvPr/>
        </p:nvPicPr>
        <p:blipFill>
          <a:blip r:embed="rId1"/>
          <a:stretch>
            <a:fillRect/>
          </a:stretch>
        </p:blipFill>
        <p:spPr>
          <a:xfrm>
            <a:off x="524255" y="898977"/>
            <a:ext cx="1322479" cy="351086"/>
          </a:xfrm>
          <a:prstGeom prst="rect">
            <a:avLst/>
          </a:prstGeom>
        </p:spPr>
      </p:pic>
      <p:pic>
        <p:nvPicPr>
          <p:cNvPr id="5" name="图片 4"/>
          <p:cNvPicPr>
            <a:picLocks noChangeAspect="1"/>
          </p:cNvPicPr>
          <p:nvPr/>
        </p:nvPicPr>
        <p:blipFill>
          <a:blip r:embed="rId2"/>
          <a:stretch>
            <a:fillRect/>
          </a:stretch>
        </p:blipFill>
        <p:spPr>
          <a:xfrm>
            <a:off x="343710" y="3717033"/>
            <a:ext cx="11502992" cy="648072"/>
          </a:xfrm>
          <a:prstGeom prst="rect">
            <a:avLst/>
          </a:prstGeom>
        </p:spPr>
      </p:pic>
      <p:sp>
        <p:nvSpPr>
          <p:cNvPr id="6" name="内容占位符 2"/>
          <p:cNvSpPr txBox="1"/>
          <p:nvPr/>
        </p:nvSpPr>
        <p:spPr bwMode="auto">
          <a:xfrm>
            <a:off x="360854" y="36984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同一物质能量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温馨提示.EPS" descr="id:2147491707;FounderCES"/>
          <p:cNvPicPr/>
          <p:nvPr/>
        </p:nvPicPr>
        <p:blipFill>
          <a:blip r:embed="rId3"/>
          <a:stretch>
            <a:fillRect/>
          </a:stretch>
        </p:blipFill>
        <p:spPr>
          <a:xfrm>
            <a:off x="557235" y="3884957"/>
            <a:ext cx="1573068" cy="308841"/>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274512" y="1860188"/>
            <a:ext cx="7725350" cy="2889481"/>
          </a:xfrm>
          <a:prstGeom prst="rect">
            <a:avLst/>
          </a:prstGeom>
        </p:spPr>
      </p:pic>
      <p:pic>
        <p:nvPicPr>
          <p:cNvPr id="7" name="图片 6"/>
          <p:cNvPicPr>
            <a:picLocks noChangeAspect="1"/>
          </p:cNvPicPr>
          <p:nvPr/>
        </p:nvPicPr>
        <p:blipFill>
          <a:blip r:embed="rId2"/>
          <a:stretch>
            <a:fillRect/>
          </a:stretch>
        </p:blipFill>
        <p:spPr>
          <a:xfrm>
            <a:off x="559057" y="2963710"/>
            <a:ext cx="1640278" cy="799929"/>
          </a:xfrm>
          <a:prstGeom prst="rect">
            <a:avLst/>
          </a:prstGeom>
        </p:spPr>
      </p:pic>
      <p:pic>
        <p:nvPicPr>
          <p:cNvPr id="8" name="图片 7"/>
          <p:cNvPicPr>
            <a:picLocks noChangeAspect="1"/>
          </p:cNvPicPr>
          <p:nvPr/>
        </p:nvPicPr>
        <p:blipFill>
          <a:blip r:embed="rId3"/>
          <a:stretch>
            <a:fillRect/>
          </a:stretch>
        </p:blipFill>
        <p:spPr>
          <a:xfrm>
            <a:off x="2206774" y="3367713"/>
            <a:ext cx="345195" cy="80790"/>
          </a:xfrm>
          <a:prstGeom prst="rect">
            <a:avLst/>
          </a:prstGeom>
        </p:spPr>
      </p:pic>
      <p:pic>
        <p:nvPicPr>
          <p:cNvPr id="4" name="图片 3"/>
          <p:cNvPicPr>
            <a:picLocks noChangeAspect="1"/>
          </p:cNvPicPr>
          <p:nvPr/>
        </p:nvPicPr>
        <p:blipFill>
          <a:blip r:embed="rId4"/>
          <a:stretch>
            <a:fillRect/>
          </a:stretch>
        </p:blipFill>
        <p:spPr>
          <a:xfrm>
            <a:off x="2465133" y="3075198"/>
            <a:ext cx="1808206" cy="665821"/>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反应程度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其他条件相同，燃烧越充分，放出的热量越多。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对于可逆反应，反应物不可能完全转为生成物，所以实际放出或吸收的热量小于相应的热化学方程式中的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的绝对值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是反应完全放出或吸收的热量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343710" y="3140968"/>
            <a:ext cx="11502992" cy="1224136"/>
          </a:xfrm>
          <a:prstGeom prst="rect">
            <a:avLst/>
          </a:prstGeom>
        </p:spPr>
      </p:pic>
      <p:sp>
        <p:nvSpPr>
          <p:cNvPr id="5" name="内容占位符 2"/>
          <p:cNvSpPr txBox="1"/>
          <p:nvPr/>
        </p:nvSpPr>
        <p:spPr bwMode="auto">
          <a:xfrm>
            <a:off x="360854" y="31223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对于反应热的比较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应注意是比较</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的大小还是比较反应放出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的热量的大小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的区别。比较</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时应先比大小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再看正负。</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名师点拨.EPS" descr="id:2147491806;FounderCES"/>
          <p:cNvPicPr/>
          <p:nvPr/>
        </p:nvPicPr>
        <p:blipFill>
          <a:blip r:embed="rId2"/>
          <a:stretch>
            <a:fillRect/>
          </a:stretch>
        </p:blipFill>
        <p:spPr>
          <a:xfrm>
            <a:off x="478582" y="3217630"/>
            <a:ext cx="1774190" cy="414655"/>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414517"/>
            <a:ext cx="11485848" cy="452431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宏观和微观的角度理解反应热产生的原因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从反应物和生成物的总能量相对大小的角度分析</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dirty="0" smtClean="0"/>
          </a:p>
          <a:p>
            <a:endParaRPr lang="en-US" altLang="zh-CN" dirty="0"/>
          </a:p>
          <a:p>
            <a:endParaRPr lang="en-US" altLang="zh-CN" dirty="0" smtClean="0"/>
          </a:p>
          <a:p>
            <a:endParaRPr lang="en-US" altLang="zh-CN" dirty="0"/>
          </a:p>
          <a:p>
            <a:pPr hangingPunct="0">
              <a:spcAft>
                <a:spcPts val="0"/>
              </a:spcAft>
            </a:pPr>
            <a:r>
              <a:rPr lang="en-US" altLang="zh-CN" b="1" dirty="0" smtClean="0"/>
              <a:t>                    </a:t>
            </a:r>
            <a:endParaRPr lang="en-US" altLang="zh-CN" b="1" dirty="0" smtClean="0"/>
          </a:p>
          <a:p>
            <a:pPr hangingPunct="0">
              <a:spcAft>
                <a:spcPts val="0"/>
              </a:spcAft>
            </a:pPr>
            <a:r>
              <a:rPr lang="en-US" altLang="zh-CN" b="1" dirty="0"/>
              <a:t> </a:t>
            </a:r>
            <a:r>
              <a:rPr lang="en-US" altLang="zh-CN" b="1" dirty="0" smtClean="0"/>
              <a:t>                     </a:t>
            </a:r>
            <a:r>
              <a:rPr lang="zh-CN" altLang="zh-CN" b="1" dirty="0" smtClean="0"/>
              <a:t>吸热反应</a:t>
            </a:r>
            <a:r>
              <a:rPr lang="en-US" altLang="zh-CN" b="1" dirty="0" smtClean="0"/>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a:t>
            </a:r>
            <a:endParaRPr lang="zh-CN" altLang="zh-CN" dirty="0" smtClean="0"/>
          </a:p>
        </p:txBody>
      </p:sp>
      <p:pic>
        <p:nvPicPr>
          <p:cNvPr id="5" name="24要点破.EPS" descr="id:2147491877;FounderCES"/>
          <p:cNvPicPr/>
          <p:nvPr/>
        </p:nvPicPr>
        <p:blipFill>
          <a:blip r:embed="rId1"/>
          <a:stretch>
            <a:fillRect/>
          </a:stretch>
        </p:blipFill>
        <p:spPr>
          <a:xfrm>
            <a:off x="2474919" y="692696"/>
            <a:ext cx="7240575" cy="625554"/>
          </a:xfrm>
          <a:prstGeom prst="rect">
            <a:avLst/>
          </a:prstGeom>
        </p:spPr>
      </p:pic>
      <p:pic>
        <p:nvPicPr>
          <p:cNvPr id="6" name="要点1.EPS" descr="id:2147491884;FounderCES"/>
          <p:cNvPicPr/>
          <p:nvPr/>
        </p:nvPicPr>
        <p:blipFill>
          <a:blip r:embed="rId2"/>
          <a:stretch>
            <a:fillRect/>
          </a:stretch>
        </p:blipFill>
        <p:spPr>
          <a:xfrm>
            <a:off x="478582" y="1582193"/>
            <a:ext cx="968375" cy="339725"/>
          </a:xfrm>
          <a:prstGeom prst="rect">
            <a:avLst/>
          </a:prstGeom>
        </p:spPr>
      </p:pic>
      <p:pic>
        <p:nvPicPr>
          <p:cNvPr id="7" name="cx447.jpg" descr="id:2147491891;FounderCES"/>
          <p:cNvPicPr/>
          <p:nvPr/>
        </p:nvPicPr>
        <p:blipFill>
          <a:blip r:embed="rId3">
            <a:clrChange>
              <a:clrFrom>
                <a:srgbClr val="FFFFFE"/>
              </a:clrFrom>
              <a:clrTo>
                <a:srgbClr val="FFFFFE">
                  <a:alpha val="0"/>
                </a:srgbClr>
              </a:clrTo>
            </a:clrChange>
          </a:blip>
          <a:stretch>
            <a:fillRect/>
          </a:stretch>
        </p:blipFill>
        <p:spPr>
          <a:xfrm>
            <a:off x="1558702" y="3068960"/>
            <a:ext cx="2371090" cy="2168525"/>
          </a:xfrm>
          <a:prstGeom prst="rect">
            <a:avLst/>
          </a:prstGeom>
        </p:spPr>
      </p:pic>
      <p:pic>
        <p:nvPicPr>
          <p:cNvPr id="8" name="cx448.jpg" descr="id:2147491898;FounderCES"/>
          <p:cNvPicPr/>
          <p:nvPr/>
        </p:nvPicPr>
        <p:blipFill>
          <a:blip r:embed="rId4">
            <a:clrChange>
              <a:clrFrom>
                <a:srgbClr val="FFFFFE"/>
              </a:clrFrom>
              <a:clrTo>
                <a:srgbClr val="FFFFFE">
                  <a:alpha val="0"/>
                </a:srgbClr>
              </a:clrTo>
            </a:clrChange>
          </a:blip>
          <a:stretch>
            <a:fillRect/>
          </a:stretch>
        </p:blipFill>
        <p:spPr>
          <a:xfrm>
            <a:off x="7304582" y="2996952"/>
            <a:ext cx="2424430" cy="219011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从反应热的量化参数</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键能的角度分析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449.jpg" descr="id:2147491905;FounderCES"/>
          <p:cNvPicPr/>
          <p:nvPr/>
        </p:nvPicPr>
        <p:blipFill>
          <a:blip r:embed="rId1">
            <a:clrChange>
              <a:clrFrom>
                <a:srgbClr val="FFFFFE"/>
              </a:clrFrom>
              <a:clrTo>
                <a:srgbClr val="FFFFFE">
                  <a:alpha val="0"/>
                </a:srgbClr>
              </a:clrTo>
            </a:clrChange>
          </a:blip>
          <a:stretch>
            <a:fillRect/>
          </a:stretch>
        </p:blipFill>
        <p:spPr>
          <a:xfrm>
            <a:off x="3430910" y="1628800"/>
            <a:ext cx="5140960" cy="2732405"/>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辽宁抚顺期中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反应的能量变化如图所示，下列有关二者反应的说法正确的是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该反应为吸热反应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具有的总能量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具有的总能量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该反应不需要加热就能进行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molCO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 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            B</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1.EPS" descr="id:2147491912;FounderCES"/>
          <p:cNvPicPr/>
          <p:nvPr/>
        </p:nvPicPr>
        <p:blipFill>
          <a:blip r:embed="rId1"/>
          <a:stretch>
            <a:fillRect/>
          </a:stretch>
        </p:blipFill>
        <p:spPr>
          <a:xfrm>
            <a:off x="502697" y="899362"/>
            <a:ext cx="1056005" cy="339725"/>
          </a:xfrm>
          <a:prstGeom prst="rect">
            <a:avLst/>
          </a:prstGeom>
        </p:spPr>
      </p:pic>
      <p:pic>
        <p:nvPicPr>
          <p:cNvPr id="6" name="cx450.jpg" descr="id:2147491919;FounderCES"/>
          <p:cNvPicPr/>
          <p:nvPr/>
        </p:nvPicPr>
        <p:blipFill>
          <a:blip r:embed="rId2">
            <a:clrChange>
              <a:clrFrom>
                <a:srgbClr val="FFFFFE"/>
              </a:clrFrom>
              <a:clrTo>
                <a:srgbClr val="FFFFFE">
                  <a:alpha val="0"/>
                </a:srgbClr>
              </a:clrTo>
            </a:clrChange>
          </a:blip>
          <a:stretch>
            <a:fillRect/>
          </a:stretch>
        </p:blipFill>
        <p:spPr>
          <a:xfrm>
            <a:off x="8036233" y="1364422"/>
            <a:ext cx="3238500" cy="2647950"/>
          </a:xfrm>
          <a:prstGeom prst="rect">
            <a:avLst/>
          </a:prstGeom>
        </p:spPr>
      </p:pic>
      <p:pic>
        <p:nvPicPr>
          <p:cNvPr id="8" name="24答案.EPS" descr="id:2147491933;FounderCES"/>
          <p:cNvPicPr/>
          <p:nvPr/>
        </p:nvPicPr>
        <p:blipFill>
          <a:blip r:embed="rId3"/>
          <a:stretch>
            <a:fillRect/>
          </a:stretch>
        </p:blipFill>
        <p:spPr>
          <a:xfrm>
            <a:off x="472311" y="4801424"/>
            <a:ext cx="715645" cy="254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反应物的总能量高于生成物的总能量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一氧化碳和水蒸气在加热条件下反应生成二氧化碳和氢气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所给反应为放热反应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则逆反应为吸热反应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反应生</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molCO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 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926;FounderCES"/>
          <p:cNvPicPr/>
          <p:nvPr/>
        </p:nvPicPr>
        <p:blipFill>
          <a:blip r:embed="rId1"/>
          <a:stretch>
            <a:fillRect/>
          </a:stretch>
        </p:blipFill>
        <p:spPr>
          <a:xfrm>
            <a:off x="544854" y="951440"/>
            <a:ext cx="731982" cy="260927"/>
          </a:xfrm>
          <a:prstGeom prst="rect">
            <a:avLst/>
          </a:prstGeom>
        </p:spPr>
      </p:pic>
      <p:pic>
        <p:nvPicPr>
          <p:cNvPr id="4" name="cx450.jpg" descr="id:2147491919;FounderCES"/>
          <p:cNvPicPr/>
          <p:nvPr/>
        </p:nvPicPr>
        <p:blipFill>
          <a:blip r:embed="rId2">
            <a:clrChange>
              <a:clrFrom>
                <a:srgbClr val="FFFFFE"/>
              </a:clrFrom>
              <a:clrTo>
                <a:srgbClr val="FFFFFE">
                  <a:alpha val="0"/>
                </a:srgbClr>
              </a:clrTo>
            </a:clrChange>
          </a:blip>
          <a:stretch>
            <a:fillRect/>
          </a:stretch>
        </p:blipFill>
        <p:spPr>
          <a:xfrm>
            <a:off x="4439022" y="3212976"/>
            <a:ext cx="3238500" cy="2647950"/>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4536504"/>
          </a:xfrm>
          <a:prstGeom prst="rect">
            <a:avLst/>
          </a:prstGeom>
        </p:spPr>
      </p:pic>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吸热反应、放热反应的依据与误区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吸热反应、放热反应判断的两大依据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理论依据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反应物与生成物总能量的相对大小。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计算依据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断裂化学键吸收总能量与形成化学键放出总能量的相对大小。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吸热反应、放热反应判断的两大误区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与反应条件有关。</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误区二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只要吸热就是吸热反应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只要放热就是放热反应。如水蒸气液化放出热量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但该过程不是放热反应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而是放热过程。</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940;FounderCES"/>
          <p:cNvPicPr/>
          <p:nvPr/>
        </p:nvPicPr>
        <p:blipFill>
          <a:blip r:embed="rId2"/>
          <a:stretch>
            <a:fillRect/>
          </a:stretch>
        </p:blipFill>
        <p:spPr>
          <a:xfrm>
            <a:off x="482777" y="908720"/>
            <a:ext cx="1696720" cy="37211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利用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化学键的键能计算反应热</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＝反应物的键能总和－生成物的键能总和＝反应物断键吸收的总能量－生成物成键放出的总能量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molNO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molCO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过程中的能量变化示意图，该反应的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234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l" eaLnBrk="0" hangingPunct="0">
              <a:spcBef>
                <a:spcPct val="0"/>
              </a:spcBef>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1 molNO</a:t>
            </a:r>
            <a:r>
              <a:rPr lang="en-US" altLang="zh-CN" b="1" baseline="-25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rPr>
              <a:t>1 </a:t>
            </a:r>
            <a:r>
              <a:rPr lang="en-US" altLang="zh-CN" b="1" dirty="0" err="1" smtClean="0">
                <a:solidFill>
                  <a:srgbClr val="000000"/>
                </a:solidFill>
                <a:latin typeface="Times New Roman" panose="02020603050405020304" pitchFamily="18" charset="0"/>
                <a:ea typeface="宋体" panose="02010600030101010101" pitchFamily="2" charset="-122"/>
              </a:rPr>
              <a:t>molCO</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lvl="0" algn="l" eaLnBrk="0" hangingPunct="0">
              <a:spcBef>
                <a:spcPct val="0"/>
              </a:spcBef>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dirty="0">
                <a:solidFill>
                  <a:srgbClr val="000000"/>
                </a:solidFill>
                <a:latin typeface="Times New Roman" panose="02020603050405020304" pitchFamily="18" charset="0"/>
                <a:ea typeface="宋体" panose="02010600030101010101" pitchFamily="2" charset="-122"/>
              </a:rPr>
              <a:t>CO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rPr>
              <a:t>NO</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放出热量为</a:t>
            </a:r>
            <a:r>
              <a:rPr lang="en-US" altLang="zh-CN" b="1" i="1" dirty="0">
                <a:solidFill>
                  <a:srgbClr val="000000"/>
                </a:solidFill>
                <a:latin typeface="Times New Roman" panose="02020603050405020304" pitchFamily="18" charset="0"/>
                <a:ea typeface="宋体" panose="02010600030101010101" pitchFamily="2" charset="-122"/>
              </a:rPr>
              <a:t>E</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E</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368 kJ</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134 kJ</a:t>
            </a:r>
            <a:endParaRPr lang="en-US" altLang="zh-CN" b="1" dirty="0" smtClean="0">
              <a:solidFill>
                <a:srgbClr val="000000"/>
              </a:solidFill>
              <a:latin typeface="Times New Roman" panose="02020603050405020304" pitchFamily="18" charset="0"/>
              <a:ea typeface="宋体" panose="02010600030101010101" pitchFamily="2" charset="-122"/>
            </a:endParaRPr>
          </a:p>
          <a:p>
            <a:pPr lvl="0" algn="l" eaLnBrk="0" hangingPunct="0">
              <a:spcBef>
                <a:spcPct val="0"/>
              </a:spcBef>
            </a:pP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234 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则该反应的</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234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947;FounderCES"/>
          <p:cNvPicPr/>
          <p:nvPr/>
        </p:nvPicPr>
        <p:blipFill>
          <a:blip r:embed="rId1"/>
          <a:stretch>
            <a:fillRect/>
          </a:stretch>
        </p:blipFill>
        <p:spPr>
          <a:xfrm>
            <a:off x="550590" y="908209"/>
            <a:ext cx="935759" cy="328468"/>
          </a:xfrm>
          <a:prstGeom prst="rect">
            <a:avLst/>
          </a:prstGeom>
        </p:spPr>
      </p:pic>
      <p:pic>
        <p:nvPicPr>
          <p:cNvPr id="4" name="to1.jpg" descr="id:2147491961;FounderCES"/>
          <p:cNvPicPr/>
          <p:nvPr/>
        </p:nvPicPr>
        <p:blipFill>
          <a:blip r:embed="rId2">
            <a:clrChange>
              <a:clrFrom>
                <a:srgbClr val="FFFFFE"/>
              </a:clrFrom>
              <a:clrTo>
                <a:srgbClr val="FFFFFE">
                  <a:alpha val="0"/>
                </a:srgbClr>
              </a:clrTo>
            </a:clrChange>
          </a:blip>
          <a:stretch>
            <a:fillRect/>
          </a:stretch>
        </p:blipFill>
        <p:spPr>
          <a:xfrm>
            <a:off x="7797706" y="3116311"/>
            <a:ext cx="3939540" cy="2221865"/>
          </a:xfrm>
          <a:prstGeom prst="rect">
            <a:avLst/>
          </a:prstGeom>
        </p:spPr>
      </p:pic>
      <p:sp>
        <p:nvSpPr>
          <p:cNvPr id="6" name="矩形 5"/>
          <p:cNvSpPr/>
          <p:nvPr/>
        </p:nvSpPr>
        <p:spPr>
          <a:xfrm>
            <a:off x="9443509" y="5085184"/>
            <a:ext cx="647934"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cs typeface="Times New Roman" panose="02020603050405020304" pitchFamily="18" charset="0"/>
              </a:rPr>
              <a:t>图</a:t>
            </a:r>
            <a:r>
              <a:rPr lang="en-US" altLang="zh-CN" sz="2400" dirty="0">
                <a:solidFill>
                  <a:srgbClr val="000000"/>
                </a:solidFill>
                <a:cs typeface="Times New Roman" panose="02020603050405020304" pitchFamily="18" charset="0"/>
              </a:rPr>
              <a:t>1</a:t>
            </a:r>
            <a:endParaRPr lang="zh-CN" altLang="zh-CN" sz="1200" dirty="0">
              <a:solidFill>
                <a:srgbClr val="000000"/>
              </a:solidFill>
              <a:cs typeface="Times New Roman" panose="02020603050405020304" pitchFamily="18" charset="0"/>
            </a:endParaRPr>
          </a:p>
        </p:txBody>
      </p:sp>
      <p:pic>
        <p:nvPicPr>
          <p:cNvPr id="8" name="24答案.EPS" descr="id:2147491990;FounderCES"/>
          <p:cNvPicPr/>
          <p:nvPr/>
        </p:nvPicPr>
        <p:blipFill>
          <a:blip r:embed="rId3"/>
          <a:stretch>
            <a:fillRect/>
          </a:stretch>
        </p:blipFill>
        <p:spPr>
          <a:xfrm>
            <a:off x="478582" y="3717032"/>
            <a:ext cx="745490" cy="265430"/>
          </a:xfrm>
          <a:prstGeom prst="rect">
            <a:avLst/>
          </a:prstGeom>
        </p:spPr>
      </p:pic>
      <p:pic>
        <p:nvPicPr>
          <p:cNvPr id="11" name="24解析.EPS" descr="id:2147491983;FounderCES"/>
          <p:cNvPicPr/>
          <p:nvPr/>
        </p:nvPicPr>
        <p:blipFill>
          <a:blip r:embed="rId4"/>
          <a:stretch>
            <a:fillRect/>
          </a:stretch>
        </p:blipFill>
        <p:spPr>
          <a:xfrm>
            <a:off x="472586" y="4244674"/>
            <a:ext cx="714244" cy="254525"/>
          </a:xfrm>
          <a:prstGeom prst="rect">
            <a:avLst/>
          </a:prstGeom>
        </p:spPr>
      </p:pic>
      <p:pic>
        <p:nvPicPr>
          <p:cNvPr id="9" name="24典例2.EPS" descr="id:2147491954;FounderCES"/>
          <p:cNvPicPr/>
          <p:nvPr/>
        </p:nvPicPr>
        <p:blipFill>
          <a:blip r:embed="rId5"/>
          <a:stretch>
            <a:fillRect/>
          </a:stretch>
        </p:blipFill>
        <p:spPr>
          <a:xfrm>
            <a:off x="521637" y="2563385"/>
            <a:ext cx="993663" cy="3204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3165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下表是部分化学键的键能数据：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完全燃烧生成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放出的热量为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所示，则上表中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用含有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的代数式表示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3070870" y="1539632"/>
          <a:ext cx="5904656" cy="1097280"/>
        </p:xfrm>
        <a:graphic>
          <a:graphicData uri="http://schemas.openxmlformats.org/drawingml/2006/table">
            <a:tbl>
              <a:tblPr firstRow="1" firstCol="1" bandRow="1"/>
              <a:tblGrid>
                <a:gridCol w="2302816"/>
                <a:gridCol w="845547"/>
                <a:gridCol w="845547"/>
                <a:gridCol w="994344"/>
                <a:gridCol w="91640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键能</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6" name="图片 92"/>
          <p:cNvPicPr>
            <a:picLocks noChangeAspect="1" noChangeArrowheads="1"/>
          </p:cNvPicPr>
          <p:nvPr/>
        </p:nvPicPr>
        <p:blipFill>
          <a:blip r:embed="rId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34209" y="1676594"/>
            <a:ext cx="978700" cy="286861"/>
          </a:xfrm>
          <a:prstGeom prst="rect">
            <a:avLst/>
          </a:prstGeom>
          <a:noFill/>
          <a:extLst>
            <a:ext uri="{909E8E84-426E-40DD-AFC4-6F175D3DCCD1}">
              <a14:hiddenFill xmlns:a14="http://schemas.microsoft.com/office/drawing/2010/main">
                <a:solidFill>
                  <a:srgbClr val="FFFFFF"/>
                </a:solidFill>
              </a14:hiddenFill>
            </a:ext>
          </a:extLst>
        </p:spPr>
      </p:pic>
      <p:pic>
        <p:nvPicPr>
          <p:cNvPr id="3075" name="图片 9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5352" y="1671302"/>
            <a:ext cx="928078" cy="286861"/>
          </a:xfrm>
          <a:prstGeom prst="rect">
            <a:avLst/>
          </a:prstGeom>
          <a:noFill/>
          <a:extLst>
            <a:ext uri="{909E8E84-426E-40DD-AFC4-6F175D3DCCD1}">
              <a14:hiddenFill xmlns:a14="http://schemas.microsoft.com/office/drawing/2010/main">
                <a:solidFill>
                  <a:srgbClr val="FFFFFF"/>
                </a:solidFill>
              </a14:hiddenFill>
            </a:ext>
          </a:extLst>
        </p:spPr>
      </p:pic>
      <p:pic>
        <p:nvPicPr>
          <p:cNvPr id="9" name="to2.jpg" descr="id:2147491976;FounderCES"/>
          <p:cNvPicPr/>
          <p:nvPr/>
        </p:nvPicPr>
        <p:blipFill>
          <a:blip r:embed="rId3">
            <a:clrChange>
              <a:clrFrom>
                <a:srgbClr val="FFFFFE"/>
              </a:clrFrom>
              <a:clrTo>
                <a:srgbClr val="FFFFFE">
                  <a:alpha val="0"/>
                </a:srgbClr>
              </a:clrTo>
            </a:clrChange>
          </a:blip>
          <a:stretch>
            <a:fillRect/>
          </a:stretch>
        </p:blipFill>
        <p:spPr>
          <a:xfrm>
            <a:off x="4697577" y="3933056"/>
            <a:ext cx="3276600" cy="2200564"/>
          </a:xfrm>
          <a:prstGeom prst="rect">
            <a:avLst/>
          </a:prstGeom>
        </p:spPr>
      </p:pic>
      <p:sp>
        <p:nvSpPr>
          <p:cNvPr id="6" name="矩形 5"/>
          <p:cNvSpPr/>
          <p:nvPr/>
        </p:nvSpPr>
        <p:spPr>
          <a:xfrm>
            <a:off x="6023198" y="6148097"/>
            <a:ext cx="647934"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图</a:t>
            </a:r>
            <a:r>
              <a:rPr lang="en-US" altLang="zh-CN" sz="2400" dirty="0">
                <a:solidFill>
                  <a:srgbClr val="000000"/>
                </a:solidFill>
              </a:rPr>
              <a:t>2</a:t>
            </a:r>
            <a:endParaRPr lang="zh-CN" altLang="en-US" dirty="0"/>
          </a:p>
        </p:txBody>
      </p:sp>
      <mc:AlternateContent xmlns:mc="http://schemas.openxmlformats.org/markup-compatibility/2006">
        <mc:Choice xmlns:a14="http://schemas.microsoft.com/office/drawing/2010/main" Requires="a14">
          <p:sp>
            <p:nvSpPr>
              <p:cNvPr id="14" name="内容占位符 1"/>
              <p:cNvSpPr txBox="1"/>
              <p:nvPr/>
            </p:nvSpPr>
            <p:spPr bwMode="auto">
              <a:xfrm>
                <a:off x="1368966" y="3789040"/>
                <a:ext cx="3358088" cy="88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14:m>
                  <m:oMath xmlns:m="http://schemas.openxmlformats.org/officeDocument/2006/math">
                    <m:f>
                      <m:fPr>
                        <m:ctrlPr>
                          <a:rPr lang="zh-CN" altLang="zh-CN" b="1" i="1" smtClean="0">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d</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6</a:t>
                </a:r>
                <a:r>
                  <a:rPr lang="en-US" altLang="zh-CN" b="1" i="1" dirty="0">
                    <a:solidFill>
                      <a:srgbClr val="000000"/>
                    </a:solidFill>
                    <a:latin typeface="Times New Roman" panose="02020603050405020304" pitchFamily="18" charset="0"/>
                    <a:ea typeface="宋体" panose="02010600030101010101" pitchFamily="2" charset="-122"/>
                  </a:rPr>
                  <a:t>a</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a:t>
                </a:r>
                <a:r>
                  <a:rPr lang="en-US" altLang="zh-CN" b="1" i="1" dirty="0">
                    <a:solidFill>
                      <a:srgbClr val="000000"/>
                    </a:solidFill>
                    <a:latin typeface="Times New Roman" panose="02020603050405020304" pitchFamily="18" charset="0"/>
                    <a:ea typeface="宋体" panose="02010600030101010101" pitchFamily="2" charset="-122"/>
                  </a:rPr>
                  <a:t>c</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12</a:t>
                </a:r>
                <a:r>
                  <a:rPr lang="en-US" altLang="zh-CN" b="1" i="1" dirty="0">
                    <a:solidFill>
                      <a:srgbClr val="000000"/>
                    </a:solidFill>
                    <a:latin typeface="Times New Roman" panose="02020603050405020304" pitchFamily="18" charset="0"/>
                    <a:ea typeface="宋体" panose="02010600030101010101" pitchFamily="2" charset="-122"/>
                  </a:rPr>
                  <a:t>b</a:t>
                </a:r>
                <a:r>
                  <a:rPr lang="en-US" altLang="zh-CN" b="1" dirty="0" smtClean="0">
                    <a:solidFill>
                      <a:srgbClr val="000000"/>
                    </a:solidFill>
                    <a:latin typeface="宋体" panose="02010600030101010101" pitchFamily="2" charset="-122"/>
                    <a:cs typeface="Times New Roman" panose="02020603050405020304" pitchFamily="18" charset="0"/>
                  </a:rPr>
                  <a:t>)   </a:t>
                </a:r>
                <a:endParaRPr lang="zh-CN" altLang="en-US" dirty="0"/>
              </a:p>
            </p:txBody>
          </p:sp>
        </mc:Choice>
        <mc:Fallback>
          <p:sp>
            <p:nvSpPr>
              <p:cNvPr id="14" name="内容占位符 1"/>
              <p:cNvSpPr txBox="1">
                <a:spLocks noRot="1" noChangeAspect="1" noMove="1" noResize="1" noEditPoints="1" noAdjustHandles="1" noChangeArrowheads="1" noChangeShapeType="1" noTextEdit="1"/>
              </p:cNvSpPr>
              <p:nvPr/>
            </p:nvSpPr>
            <p:spPr bwMode="auto">
              <a:xfrm>
                <a:off x="1368966" y="3789040"/>
                <a:ext cx="3358088" cy="889987"/>
              </a:xfrm>
              <a:prstGeom prst="rect">
                <a:avLst/>
              </a:prstGeom>
              <a:blipFill rotWithShape="1">
                <a:blip r:embed="rId4"/>
                <a:stretch>
                  <a:fillRect l="-16" t="-71" r="3" b="3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5" name="24答案.EPS" descr="id:2147491990;FounderCES"/>
          <p:cNvPicPr/>
          <p:nvPr/>
        </p:nvPicPr>
        <p:blipFill>
          <a:blip r:embed="rId5"/>
          <a:stretch>
            <a:fillRect/>
          </a:stretch>
        </p:blipFill>
        <p:spPr>
          <a:xfrm>
            <a:off x="492165" y="4174481"/>
            <a:ext cx="745490" cy="265430"/>
          </a:xfrm>
          <a:prstGeom prst="rect">
            <a:avLst/>
          </a:prstGeom>
        </p:spPr>
      </p:pic>
      <p:pic>
        <p:nvPicPr>
          <p:cNvPr id="3074" name="图片 9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5524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9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23875" cy="161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19765"/>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白磷</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燃烧的化学方程式为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latin typeface="Cambria Math" panose="02040503050406030204" pitchFamily="18" charset="0"/>
                              </a:rPr>
                              <m:t>点燃</m:t>
                            </m:r>
                          </m:e>
                        </m:bar>
                      </m:num>
                      <m:den>
                        <m:r>
                          <a:rPr lang="en-US" altLang="zh-CN" b="1">
                            <a:solidFill>
                              <a:srgbClr val="000000"/>
                            </a:solidFill>
                            <a:latin typeface="Cambria Math" panose="02040503050406030204" pitchFamily="18" charset="0"/>
                            <a:ea typeface="楷体" panose="02010609060101010101" pitchFamily="49"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白磷完全燃烧需</a:t>
                </a: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断裂</a:t>
                </a:r>
                <a:endPar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6 </a:t>
                </a:r>
                <a:r>
                  <a:rPr lang="en-US" altLang="zh-CN" b="1" u="wavy" dirty="0" err="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molP</a:t>
                </a:r>
                <a:r>
                  <a:rPr lang="en-US" altLang="zh-CN" b="1" u="wavy" dirty="0" smtClean="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u="wavy" dirty="0" err="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u="wavy" smtClean="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形</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12 </a:t>
                </a:r>
                <a:r>
                  <a:rPr lang="en-US" altLang="zh-CN" b="1" u="wavy" dirty="0" err="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molP</a:t>
                </a:r>
                <a:r>
                  <a:rPr lang="en-US" altLang="zh-CN" b="1" u="wavy" dirty="0" smtClean="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u="wavy" dirty="0" err="1"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u="wavy" dirty="0">
                    <a:solidFill>
                      <a:srgbClr val="000000"/>
                    </a:solidFill>
                    <a:uFill>
                      <a:solidFill>
                        <a:srgbClr val="00B0F0"/>
                      </a:solidFill>
                    </a:uFill>
                    <a:latin typeface="楷体" panose="02010609060101010101" pitchFamily="49" charset="-122"/>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19765"/>
              </a:xfrm>
              <a:blipFill rotWithShape="1">
                <a:blip r:embed="rId1"/>
                <a:stretch>
                  <a:fillRect l="-2" t="-20" r="1" b="-631"/>
                </a:stretch>
              </a:blipFill>
            </p:spPr>
            <p:txBody>
              <a:bodyPr/>
              <a:lstStyle/>
              <a:p>
                <a:r>
                  <a:rPr lang="zh-CN" altLang="en-US">
                    <a:noFill/>
                  </a:rPr>
                  <a:t> </a:t>
                </a:r>
              </a:p>
            </p:txBody>
          </p:sp>
        </mc:Fallback>
      </mc:AlternateContent>
      <p:pic>
        <p:nvPicPr>
          <p:cNvPr id="3" name="24解析.EPS" descr="id:2147491983;FounderCES"/>
          <p:cNvPicPr/>
          <p:nvPr/>
        </p:nvPicPr>
        <p:blipFill>
          <a:blip r:embed="rId2"/>
          <a:stretch>
            <a:fillRect/>
          </a:stretch>
        </p:blipFill>
        <p:spPr>
          <a:xfrm>
            <a:off x="437811" y="1303952"/>
            <a:ext cx="714244" cy="254525"/>
          </a:xfrm>
          <a:prstGeom prst="rect">
            <a:avLst/>
          </a:prstGeom>
        </p:spPr>
      </p:pic>
      <p:pic>
        <p:nvPicPr>
          <p:cNvPr id="7" name="图片 6"/>
          <p:cNvPicPr>
            <a:picLocks noChangeAspect="1"/>
          </p:cNvPicPr>
          <p:nvPr/>
        </p:nvPicPr>
        <p:blipFill>
          <a:blip r:embed="rId3"/>
          <a:stretch>
            <a:fillRect/>
          </a:stretch>
        </p:blipFill>
        <p:spPr>
          <a:xfrm>
            <a:off x="343710" y="3879632"/>
            <a:ext cx="11502992" cy="629488"/>
          </a:xfrm>
          <a:prstGeom prst="rect">
            <a:avLst/>
          </a:prstGeom>
        </p:spPr>
      </p:pic>
      <p:sp>
        <p:nvSpPr>
          <p:cNvPr id="8" name="内容占位符 2"/>
          <p:cNvSpPr txBox="1"/>
          <p:nvPr/>
        </p:nvSpPr>
        <p:spPr bwMode="auto">
          <a:xfrm>
            <a:off x="360854" y="38610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用化学键计算反应热的关键是弄清物质中化学键的种类和数目。</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顿有所悟.EPS" descr="id:2147491997;FounderCES"/>
          <p:cNvPicPr/>
          <p:nvPr/>
        </p:nvPicPr>
        <p:blipFill>
          <a:blip r:embed="rId4"/>
          <a:stretch>
            <a:fillRect/>
          </a:stretch>
        </p:blipFill>
        <p:spPr>
          <a:xfrm>
            <a:off x="561434" y="4016712"/>
            <a:ext cx="1439609" cy="3157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中和</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反应反应热的测定</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为了保证酸、碱完全中和，常采用碱稍过量的方法，碱过量对中和热测定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没有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存在误差的原因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装置方面：装置的隔热保温效果不好，造成实验过程中的热量损失而引起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操作方面：实验过程中液体洒落到桌面上；混合酸碱溶液时，动作缓慢；用温度计测量酸的温度后未清洗而直接去测量碱的温度。</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读数方面：温度计的读数有误差；量取溶液体积时，读数有误差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俯视、仰视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004;FounderCES"/>
          <p:cNvPicPr/>
          <p:nvPr/>
        </p:nvPicPr>
        <p:blipFill>
          <a:blip r:embed="rId1"/>
          <a:stretch>
            <a:fillRect/>
          </a:stretch>
        </p:blipFill>
        <p:spPr>
          <a:xfrm>
            <a:off x="499792" y="925084"/>
            <a:ext cx="932224" cy="32728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4655046" y="1196752"/>
            <a:ext cx="7424360" cy="4348359"/>
          </a:xfrm>
          <a:prstGeom prst="rect">
            <a:avLst/>
          </a:prstGeom>
        </p:spPr>
      </p:pic>
      <p:pic>
        <p:nvPicPr>
          <p:cNvPr id="5" name="图片 4"/>
          <p:cNvPicPr>
            <a:picLocks noChangeAspect="1"/>
          </p:cNvPicPr>
          <p:nvPr/>
        </p:nvPicPr>
        <p:blipFill>
          <a:blip r:embed="rId2"/>
          <a:stretch>
            <a:fillRect/>
          </a:stretch>
        </p:blipFill>
        <p:spPr>
          <a:xfrm>
            <a:off x="3104179" y="2819937"/>
            <a:ext cx="1578177" cy="676795"/>
          </a:xfrm>
          <a:prstGeom prst="rect">
            <a:avLst/>
          </a:prstGeom>
        </p:spPr>
      </p:pic>
      <p:pic>
        <p:nvPicPr>
          <p:cNvPr id="8" name="图片 7"/>
          <p:cNvPicPr>
            <a:picLocks noChangeAspect="1"/>
          </p:cNvPicPr>
          <p:nvPr/>
        </p:nvPicPr>
        <p:blipFill>
          <a:blip r:embed="rId3"/>
          <a:stretch>
            <a:fillRect/>
          </a:stretch>
        </p:blipFill>
        <p:spPr>
          <a:xfrm>
            <a:off x="1103832" y="2747060"/>
            <a:ext cx="1640278" cy="799929"/>
          </a:xfrm>
          <a:prstGeom prst="rect">
            <a:avLst/>
          </a:prstGeom>
        </p:spPr>
      </p:pic>
      <p:pic>
        <p:nvPicPr>
          <p:cNvPr id="9" name="图片 8"/>
          <p:cNvPicPr>
            <a:picLocks noChangeAspect="1"/>
          </p:cNvPicPr>
          <p:nvPr/>
        </p:nvPicPr>
        <p:blipFill>
          <a:blip r:embed="rId4"/>
          <a:stretch>
            <a:fillRect/>
          </a:stretch>
        </p:blipFill>
        <p:spPr>
          <a:xfrm>
            <a:off x="2742609" y="3151063"/>
            <a:ext cx="345195" cy="8079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误差分析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1" y="1348133"/>
          <a:ext cx="11233250" cy="4937760"/>
        </p:xfrm>
        <a:graphic>
          <a:graphicData uri="http://schemas.openxmlformats.org/drawingml/2006/table">
            <a:tbl>
              <a:tblPr firstRow="1" firstCol="1" bandRow="1"/>
              <a:tblGrid>
                <a:gridCol w="8064897"/>
                <a:gridCol w="1656184"/>
                <a:gridCol w="1512169"/>
              </a:tblGrid>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引起误差的原因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保温措施不好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搅拌不充分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所用酸、碱溶液浓度过大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用相同物质的量的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固体代替</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用浓硫酸代替盐酸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用相同浓度的氨水代替</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231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溶液代替盐酸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6980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用相同浓度的硫酸代替盐酸</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溶液代替</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偏大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无锡匡园双语学校期中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实验室利用如图装置进行中和热的测定，请回答下列问题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从实验装置上看，图中尚缺少的玻璃仪器是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中还存在的错误为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，这种错误会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最高温度读数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无影响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环形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玻璃搅拌棒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大小烧杯口未平齐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简易量热计的构造可知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该装置缺少的仪器是环形玻璃搅拌棒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装置中还存在的错误为小烧杯杯口与大烧杯杯口不相平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会导致热量散失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保温效果变差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使最高温度读数偏小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所求中和热数值偏小。</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2019;FounderCES"/>
          <p:cNvPicPr/>
          <p:nvPr/>
        </p:nvPicPr>
        <p:blipFill>
          <a:blip r:embed="rId1"/>
          <a:stretch>
            <a:fillRect/>
          </a:stretch>
        </p:blipFill>
        <p:spPr>
          <a:xfrm>
            <a:off x="526041" y="940074"/>
            <a:ext cx="926785" cy="298607"/>
          </a:xfrm>
          <a:prstGeom prst="rect">
            <a:avLst/>
          </a:prstGeom>
        </p:spPr>
      </p:pic>
      <p:pic>
        <p:nvPicPr>
          <p:cNvPr id="4" name="to3.jpg" descr="id:2147492026;FounderCES"/>
          <p:cNvPicPr/>
          <p:nvPr/>
        </p:nvPicPr>
        <p:blipFill>
          <a:blip r:embed="rId2">
            <a:clrChange>
              <a:clrFrom>
                <a:srgbClr val="FFFFFE"/>
              </a:clrFrom>
              <a:clrTo>
                <a:srgbClr val="FFFFFE">
                  <a:alpha val="0"/>
                </a:srgbClr>
              </a:clrTo>
            </a:clrChange>
          </a:blip>
          <a:stretch>
            <a:fillRect/>
          </a:stretch>
        </p:blipFill>
        <p:spPr>
          <a:xfrm>
            <a:off x="9564512" y="1556792"/>
            <a:ext cx="2282190" cy="2243455"/>
          </a:xfrm>
          <a:prstGeom prst="rect">
            <a:avLst/>
          </a:prstGeom>
        </p:spPr>
      </p:pic>
      <p:pic>
        <p:nvPicPr>
          <p:cNvPr id="5" name="24答案.EPS" descr="id:2147491990;FounderCES"/>
          <p:cNvPicPr/>
          <p:nvPr/>
        </p:nvPicPr>
        <p:blipFill>
          <a:blip r:embed="rId3"/>
          <a:stretch>
            <a:fillRect/>
          </a:stretch>
        </p:blipFill>
        <p:spPr>
          <a:xfrm>
            <a:off x="478582" y="3717032"/>
            <a:ext cx="745490" cy="265430"/>
          </a:xfrm>
          <a:prstGeom prst="rect">
            <a:avLst/>
          </a:prstGeom>
        </p:spPr>
      </p:pic>
      <p:pic>
        <p:nvPicPr>
          <p:cNvPr id="6" name="24解析.EPS" descr="id:2147491983;FounderCES"/>
          <p:cNvPicPr/>
          <p:nvPr/>
        </p:nvPicPr>
        <p:blipFill>
          <a:blip r:embed="rId4"/>
          <a:stretch>
            <a:fillRect/>
          </a:stretch>
        </p:blipFill>
        <p:spPr>
          <a:xfrm>
            <a:off x="472586" y="4244674"/>
            <a:ext cx="714244" cy="2545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9088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把温度为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的酸溶液和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的碱溶液各</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溶液密度均为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生成溶液的比热容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4.184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，轻轻搅动，测得酸碱混合液的温度变化数据如表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计算上述两组实验测出的中和热</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均保留一位小数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56</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a:solidFill>
                      <a:srgbClr val="000000"/>
                    </a:solidFill>
                    <a:latin typeface="Times New Roman" panose="02020603050405020304" pitchFamily="18" charset="0"/>
                    <a:ea typeface="宋体" panose="02010600030101010101" pitchFamily="2" charset="-122"/>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52</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a:solidFill>
                      <a:srgbClr val="000000"/>
                    </a:solidFill>
                    <a:latin typeface="Times New Roman" panose="02020603050405020304" pitchFamily="18" charset="0"/>
                    <a:ea typeface="宋体" panose="02010600030101010101" pitchFamily="2" charset="-122"/>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90889"/>
              </a:xfrm>
              <a:blipFill rotWithShape="1">
                <a:blip r:embed="rId1"/>
                <a:stretch>
                  <a:fillRect l="-2" t="-556" r="1" b="6"/>
                </a:stretch>
              </a:blipFill>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609601" y="2491581"/>
          <a:ext cx="10166126" cy="1645920"/>
        </p:xfrm>
        <a:graphic>
          <a:graphicData uri="http://schemas.openxmlformats.org/drawingml/2006/table">
            <a:tbl>
              <a:tblPr firstRow="1" firstCol="1" bandRow="1"/>
              <a:tblGrid>
                <a:gridCol w="2677293"/>
                <a:gridCol w="2592288"/>
                <a:gridCol w="2448272"/>
                <a:gridCol w="244827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起始温度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24答案.EPS" descr="id:2147491990;FounderCES"/>
          <p:cNvPicPr/>
          <p:nvPr/>
        </p:nvPicPr>
        <p:blipFill>
          <a:blip r:embed="rId2"/>
          <a:stretch>
            <a:fillRect/>
          </a:stretch>
        </p:blipFill>
        <p:spPr>
          <a:xfrm>
            <a:off x="550590" y="5882962"/>
            <a:ext cx="745490" cy="265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647024"/>
              </a:xfrm>
            </p:spPr>
            <p:txBody>
              <a:bodyPr/>
              <a:lstStyle/>
              <a:p>
                <a:pPr algn="dist"/>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dirty="0" smtClean="0">
                    <a:solidFill>
                      <a:srgbClr val="000000"/>
                    </a:solidFill>
                    <a:latin typeface="Times New Roman" panose="02020603050405020304" pitchFamily="18" charset="0"/>
                    <a:ea typeface="宋体" panose="02010600030101010101" pitchFamily="2" charset="-122"/>
                  </a:rPr>
                  <a:t>1</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0 </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的盐酸溶液和</a:t>
                </a:r>
                <a:r>
                  <a:rPr lang="en-US" altLang="zh-CN" b="1" dirty="0" smtClean="0">
                    <a:solidFill>
                      <a:srgbClr val="000000"/>
                    </a:solidFill>
                    <a:latin typeface="Times New Roman" panose="02020603050405020304" pitchFamily="18" charset="0"/>
                    <a:ea typeface="宋体" panose="02010600030101010101" pitchFamily="2" charset="-122"/>
                  </a:rPr>
                  <a:t>1</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1 </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err="1">
                    <a:solidFill>
                      <a:srgbClr val="000000"/>
                    </a:solidFill>
                    <a:latin typeface="Times New Roman" panose="02020603050405020304" pitchFamily="18" charset="0"/>
                    <a:ea typeface="宋体" panose="02010600030101010101" pitchFamily="2" charset="-122"/>
                  </a:rPr>
                  <a:t>NaOH</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溶液各</a:t>
                </a:r>
                <a:r>
                  <a:rPr lang="en-US" altLang="zh-CN" b="1" dirty="0" smtClean="0">
                    <a:solidFill>
                      <a:srgbClr val="000000"/>
                    </a:solidFill>
                    <a:latin typeface="Times New Roman" panose="02020603050405020304" pitchFamily="18" charset="0"/>
                    <a:ea typeface="宋体" panose="02010600030101010101" pitchFamily="2" charset="-122"/>
                  </a:rPr>
                  <a:t>50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反应生成了</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0.05 </a:t>
                </a:r>
                <a:r>
                  <a:rPr lang="en-US" altLang="zh-CN" b="1" u="wavy" dirty="0" err="1" smtClean="0">
                    <a:solidFill>
                      <a:srgbClr val="000000"/>
                    </a:solidFill>
                    <a:uFill>
                      <a:solidFill>
                        <a:srgbClr val="00B0F0"/>
                      </a:solidFill>
                    </a:uFill>
                    <a:latin typeface="Times New Roman" panose="02020603050405020304" pitchFamily="18" charset="0"/>
                    <a:ea typeface="宋体" panose="02010600030101010101" pitchFamily="2" charset="-122"/>
                  </a:rPr>
                  <a:t>mol</a:t>
                </a: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rPr>
                  <a:t> </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H</a:t>
                </a:r>
                <a:r>
                  <a:rPr lang="en-US" altLang="zh-CN" b="1" u="wavy" baseline="-25000" dirty="0">
                    <a:solidFill>
                      <a:srgbClr val="000000"/>
                    </a:solidFill>
                    <a:uFill>
                      <a:solidFill>
                        <a:srgbClr val="00B0F0"/>
                      </a:solidFill>
                    </a:uFill>
                    <a:latin typeface="Times New Roman" panose="02020603050405020304" pitchFamily="18" charset="0"/>
                    <a:ea typeface="宋体" panose="02010600030101010101" pitchFamily="2" charset="-122"/>
                  </a:rPr>
                  <a:t>2</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13</a:t>
                </a:r>
                <a:r>
                  <a:rPr lang="en-US" altLang="zh-CN" b="1" dirty="0" smtClean="0">
                    <a:solidFill>
                      <a:srgbClr val="000000"/>
                    </a:solidFill>
                    <a:latin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rPr>
                  <a:t>T</a:t>
                </a:r>
                <a:r>
                  <a:rPr lang="en-US" altLang="zh-CN" b="1" baseline="-25000" dirty="0" smtClean="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19</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a:solidFill>
                      <a:srgbClr val="000000"/>
                    </a:solidFill>
                    <a:latin typeface="Times New Roman" panose="02020603050405020304" pitchFamily="18" charset="0"/>
                    <a:ea typeface="宋体" panose="02010600030101010101" pitchFamily="2" charset="-122"/>
                  </a:rPr>
                  <a:t>8</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代入公式得</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algn="dist"/>
                <a:r>
                  <a:rPr lang="zh-CN" altLang="zh-CN" b="1" dirty="0" smtClean="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rPr>
                          <m:t>×</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𝟏𝟗</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𝟏𝟑</m:t>
                        </m:r>
                        <m:r>
                          <m:rPr>
                            <m:nor/>
                          </m:rPr>
                          <a:rPr lang="en-US" altLang="zh-CN" b="1">
                            <a:solidFill>
                              <a:srgbClr val="000000"/>
                            </a:solidFill>
                            <a:latin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𝟎𝟓</m:t>
                        </m:r>
                      </m:den>
                    </m:f>
                  </m:oMath>
                </a14:m>
                <a:r>
                  <a:rPr lang="en-US" altLang="zh-CN" b="1" dirty="0" smtClean="0">
                    <a:solidFill>
                      <a:srgbClr val="000000"/>
                    </a:solidFill>
                    <a:latin typeface="Times New Roman" panose="02020603050405020304" pitchFamily="18" charset="0"/>
                    <a:ea typeface="宋体" panose="02010600030101010101" pitchFamily="2" charset="-122"/>
                  </a:rPr>
                  <a:t> kJ</a:t>
                </a:r>
                <a:r>
                  <a:rPr lang="en-US" altLang="zh-CN" b="1" dirty="0" smtClean="0">
                    <a:solidFill>
                      <a:srgbClr val="000000"/>
                    </a:solidFill>
                    <a:latin typeface="Times New Roman" panose="02020603050405020304" pitchFamily="18" charset="0"/>
                    <a:ea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56</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9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浓度为</a:t>
                </a:r>
                <a:r>
                  <a:rPr lang="en-US" altLang="zh-CN" b="1" dirty="0" smtClean="0">
                    <a:solidFill>
                      <a:srgbClr val="000000"/>
                    </a:solidFill>
                    <a:latin typeface="Times New Roman" panose="02020603050405020304" pitchFamily="18" charset="0"/>
                    <a:ea typeface="宋体" panose="02010600030101010101" pitchFamily="2" charset="-122"/>
                  </a:rPr>
                  <a:t>1</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0 </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的盐酸溶液</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宋体" panose="02010600030101010101" pitchFamily="2" charset="-122"/>
                  </a:rPr>
                  <a:t>1</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1 </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rPr>
                  <a:t>NH</a:t>
                </a:r>
                <a:r>
                  <a:rPr lang="en-US" altLang="zh-CN" b="1" baseline="-25000"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Times New Roman" panose="02020603050405020304" pitchFamily="18" charset="0"/>
                    <a:ea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溶液各</a:t>
                </a:r>
                <a:r>
                  <a:rPr lang="en-US" altLang="zh-CN" b="1" dirty="0" smtClean="0">
                    <a:solidFill>
                      <a:srgbClr val="000000"/>
                    </a:solidFill>
                    <a:latin typeface="Times New Roman" panose="02020603050405020304" pitchFamily="18" charset="0"/>
                    <a:ea typeface="宋体" panose="02010600030101010101" pitchFamily="2" charset="-122"/>
                  </a:rPr>
                  <a:t>50 mL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反应生成了</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0.05 molH</a:t>
                </a:r>
                <a:r>
                  <a:rPr lang="en-US" altLang="zh-CN" b="1" u="wavy" baseline="-25000" dirty="0" smtClean="0">
                    <a:solidFill>
                      <a:srgbClr val="000000"/>
                    </a:solidFill>
                    <a:uFill>
                      <a:solidFill>
                        <a:srgbClr val="00B0F0"/>
                      </a:solidFill>
                    </a:uFill>
                    <a:latin typeface="Times New Roman" panose="02020603050405020304" pitchFamily="18" charset="0"/>
                    <a:ea typeface="宋体" panose="02010600030101010101" pitchFamily="2" charset="-122"/>
                  </a:rPr>
                  <a:t>2</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13</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rPr>
                  <a:t>T</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19</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a:solidFill>
                      <a:srgbClr val="000000"/>
                    </a:solidFill>
                    <a:latin typeface="Times New Roman" panose="02020603050405020304" pitchFamily="18" charset="0"/>
                    <a:ea typeface="宋体" panose="02010600030101010101" pitchFamily="2" charset="-122"/>
                  </a:rPr>
                  <a:t>3</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代入公式得</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2</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𝟒𝟏𝟖𝟒</m:t>
                        </m:r>
                        <m:r>
                          <a:rPr lang="en-US" altLang="zh-CN" b="1">
                            <a:solidFill>
                              <a:srgbClr val="000000"/>
                            </a:solidFill>
                            <a:latin typeface="Cambria Math" panose="02040503050406030204" pitchFamily="18" charset="0"/>
                            <a:ea typeface="宋体" panose="02010600030101010101" pitchFamily="2" charset="-122"/>
                          </a:rPr>
                          <m:t>×</m:t>
                        </m:r>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𝟏𝟗</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𝟏𝟑</m:t>
                        </m:r>
                        <m:r>
                          <m:rPr>
                            <m:nor/>
                          </m:rPr>
                          <a:rPr lang="en-US" altLang="zh-CN" b="1">
                            <a:solidFill>
                              <a:srgbClr val="000000"/>
                            </a:solidFill>
                            <a:latin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𝟎𝟓</m:t>
                        </m:r>
                      </m:den>
                    </m:f>
                  </m:oMath>
                </a14:m>
                <a:r>
                  <a:rPr lang="en-US" altLang="zh-CN" b="1" dirty="0" err="1">
                    <a:solidFill>
                      <a:srgbClr val="000000"/>
                    </a:solidFill>
                    <a:latin typeface="Times New Roman" panose="02020603050405020304" pitchFamily="18" charset="0"/>
                    <a:ea typeface="宋体" panose="02010600030101010101" pitchFamily="2" charset="-122"/>
                  </a:rPr>
                  <a:t>kJ</a:t>
                </a:r>
                <a:r>
                  <a:rPr lang="en-US" altLang="zh-CN" b="1" dirty="0" err="1">
                    <a:solidFill>
                      <a:srgbClr val="000000"/>
                    </a:solidFill>
                    <a:latin typeface="Times New Roman" panose="02020603050405020304" pitchFamily="18" charset="0"/>
                    <a:ea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52</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7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647024"/>
              </a:xfrm>
              <a:blipFill rotWithShape="1">
                <a:blip r:embed="rId1"/>
                <a:stretch>
                  <a:fillRect l="-2" t="-853" r="1" b="6"/>
                </a:stretch>
              </a:blipFill>
            </p:spPr>
            <p:txBody>
              <a:bodyPr/>
              <a:lstStyle/>
              <a:p>
                <a:r>
                  <a:rPr lang="zh-CN" altLang="en-US">
                    <a:noFill/>
                  </a:rPr>
                  <a:t> </a:t>
                </a:r>
              </a:p>
            </p:txBody>
          </p:sp>
        </mc:Fallback>
      </mc:AlternateContent>
      <p:pic>
        <p:nvPicPr>
          <p:cNvPr id="4" name="24解析.EPS" descr="id:2147492041;FounderCES"/>
          <p:cNvPicPr/>
          <p:nvPr/>
        </p:nvPicPr>
        <p:blipFill>
          <a:blip r:embed="rId2"/>
          <a:stretch>
            <a:fillRect/>
          </a:stretch>
        </p:blipFill>
        <p:spPr>
          <a:xfrm>
            <a:off x="550590" y="972261"/>
            <a:ext cx="745490" cy="26543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628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造成两组实验结果差异的原因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u="sng" dirty="0"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UUUUUUUUUU</a:t>
            </a:r>
            <a:r>
              <a:rPr lang="zh-CN" altLang="zh-CN" b="1" dirty="0" smtClean="0"/>
              <a:t>。</a:t>
            </a:r>
            <a:endParaRPr lang="en-US" altLang="zh-CN" b="1" dirty="0" smtClean="0"/>
          </a:p>
          <a:p>
            <a:pPr hangingPunct="0">
              <a:spcAft>
                <a:spcPts val="0"/>
              </a:spcAft>
            </a:pPr>
            <a:endParaRPr lang="en-US" altLang="zh-CN" sz="3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水合氨为弱碱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在中和过程中一水合氨发生电离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要吸收热量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因而总体放热较少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造成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两组实验结果差异的原因是一水合氨为弱碱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在中和过程中一水合氨发生电离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要吸收热量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因而总体放热较少。</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1007780" y="1412776"/>
          <a:ext cx="10166126" cy="1645920"/>
        </p:xfrm>
        <a:graphic>
          <a:graphicData uri="http://schemas.openxmlformats.org/drawingml/2006/table">
            <a:tbl>
              <a:tblPr firstRow="1" firstCol="1" bandRow="1"/>
              <a:tblGrid>
                <a:gridCol w="2677293"/>
                <a:gridCol w="2592288"/>
                <a:gridCol w="2448272"/>
                <a:gridCol w="244827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起始温度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24答案.EPS" descr="id:2147492048;FounderCES"/>
          <p:cNvPicPr/>
          <p:nvPr/>
        </p:nvPicPr>
        <p:blipFill>
          <a:blip r:embed="rId1"/>
          <a:stretch>
            <a:fillRect/>
          </a:stretch>
        </p:blipFill>
        <p:spPr>
          <a:xfrm>
            <a:off x="441816" y="3290776"/>
            <a:ext cx="704850" cy="251114"/>
          </a:xfrm>
          <a:prstGeom prst="rect">
            <a:avLst/>
          </a:prstGeom>
        </p:spPr>
      </p:pic>
      <p:pic>
        <p:nvPicPr>
          <p:cNvPr id="5" name="24解析.EPS" descr="id:2147492041;FounderCES"/>
          <p:cNvPicPr/>
          <p:nvPr/>
        </p:nvPicPr>
        <p:blipFill>
          <a:blip r:embed="rId2"/>
          <a:stretch>
            <a:fillRect/>
          </a:stretch>
        </p:blipFill>
        <p:spPr>
          <a:xfrm>
            <a:off x="467235" y="4380163"/>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6281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若加碱液时，分两次且缓慢加入，则测得的中和热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3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加碱液时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分两次且缓慢加入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测定的温度变化小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则测得中和热</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57</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rPr>
              <a:t>.</a:t>
            </a:r>
            <a:r>
              <a:rPr lang="en-US" altLang="zh-CN" b="1" dirty="0" smtClean="0">
                <a:solidFill>
                  <a:srgbClr val="000000"/>
                </a:solidFill>
                <a:latin typeface="Times New Roman" panose="02020603050405020304" pitchFamily="18" charset="0"/>
                <a:ea typeface="宋体" panose="02010600030101010101" pitchFamily="2" charset="-122"/>
              </a:rPr>
              <a:t>3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1024973" y="1999104"/>
          <a:ext cx="10166126" cy="1645920"/>
        </p:xfrm>
        <a:graphic>
          <a:graphicData uri="http://schemas.openxmlformats.org/drawingml/2006/table">
            <a:tbl>
              <a:tblPr firstRow="1" firstCol="1" bandRow="1"/>
              <a:tblGrid>
                <a:gridCol w="2677293"/>
                <a:gridCol w="2592288"/>
                <a:gridCol w="2448272"/>
                <a:gridCol w="244827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起始温度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4" name="24答案.EPS" descr="id:2147492048;FounderCES"/>
          <p:cNvPicPr/>
          <p:nvPr/>
        </p:nvPicPr>
        <p:blipFill>
          <a:blip r:embed="rId1"/>
          <a:stretch>
            <a:fillRect/>
          </a:stretch>
        </p:blipFill>
        <p:spPr>
          <a:xfrm>
            <a:off x="441816" y="3826505"/>
            <a:ext cx="704850" cy="251114"/>
          </a:xfrm>
          <a:prstGeom prst="rect">
            <a:avLst/>
          </a:prstGeom>
        </p:spPr>
      </p:pic>
      <p:pic>
        <p:nvPicPr>
          <p:cNvPr id="5" name="24解析.EPS" descr="id:2147492041;FounderCES"/>
          <p:cNvPicPr/>
          <p:nvPr/>
        </p:nvPicPr>
        <p:blipFill>
          <a:blip r:embed="rId2"/>
          <a:stretch>
            <a:fillRect/>
          </a:stretch>
        </p:blipFill>
        <p:spPr>
          <a:xfrm>
            <a:off x="467235" y="4394777"/>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3509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根据实验结果写出氢氧化钠溶液与盐酸反应的热化学方程式：</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中的计算结果可知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氢氧化钠溶液与盐酸反应的热化学方程式为</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35096"/>
              </a:xfrm>
              <a:blipFill rotWithShape="1">
                <a:blip r:embed="rId1"/>
                <a:stretch>
                  <a:fillRect l="-2" t="-13" r="1" b="-4234"/>
                </a:stretch>
              </a:blipFill>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1024714" y="1556792"/>
          <a:ext cx="10166126" cy="1645920"/>
        </p:xfrm>
        <a:graphic>
          <a:graphicData uri="http://schemas.openxmlformats.org/drawingml/2006/table">
            <a:tbl>
              <a:tblPr firstRow="1" firstCol="1" bandRow="1"/>
              <a:tblGrid>
                <a:gridCol w="2677293"/>
                <a:gridCol w="2592288"/>
                <a:gridCol w="2448272"/>
                <a:gridCol w="2448273"/>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起始温度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最高温度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19.8</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盐酸</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19.3</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24答案.EPS" descr="id:2147492048;FounderCES"/>
          <p:cNvPicPr/>
          <p:nvPr/>
        </p:nvPicPr>
        <p:blipFill>
          <a:blip r:embed="rId2"/>
          <a:stretch>
            <a:fillRect/>
          </a:stretch>
        </p:blipFill>
        <p:spPr>
          <a:xfrm>
            <a:off x="441816" y="3488348"/>
            <a:ext cx="704850" cy="251114"/>
          </a:xfrm>
          <a:prstGeom prst="rect">
            <a:avLst/>
          </a:prstGeom>
        </p:spPr>
      </p:pic>
      <p:pic>
        <p:nvPicPr>
          <p:cNvPr id="6" name="24解析.EPS" descr="id:2147492041;FounderCES"/>
          <p:cNvPicPr/>
          <p:nvPr/>
        </p:nvPicPr>
        <p:blipFill>
          <a:blip r:embed="rId3"/>
          <a:stretch>
            <a:fillRect/>
          </a:stretch>
        </p:blipFill>
        <p:spPr>
          <a:xfrm>
            <a:off x="467235" y="4653261"/>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运用</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盖斯定律的常用方法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虚拟路径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变为生成物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，可以有如图所示两个途径：</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直接变成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，每步的反应热分别为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452.jpg" descr="id:2147492062;FounderCES"/>
          <p:cNvPicPr/>
          <p:nvPr/>
        </p:nvPicPr>
        <p:blipFill>
          <a:blip r:embed="rId1">
            <a:clrChange>
              <a:clrFrom>
                <a:srgbClr val="FFFFFE"/>
              </a:clrFrom>
              <a:clrTo>
                <a:srgbClr val="FFFFFE">
                  <a:alpha val="0"/>
                </a:srgbClr>
              </a:clrTo>
            </a:clrChange>
          </a:blip>
          <a:stretch>
            <a:fillRect/>
          </a:stretch>
        </p:blipFill>
        <p:spPr>
          <a:xfrm>
            <a:off x="3554107" y="3645024"/>
            <a:ext cx="3904095" cy="1488209"/>
          </a:xfrm>
          <a:prstGeom prst="rect">
            <a:avLst/>
          </a:prstGeom>
        </p:spPr>
      </p:pic>
      <p:pic>
        <p:nvPicPr>
          <p:cNvPr id="5" name="要点4.EPS" descr="id:2147492055;FounderCES"/>
          <p:cNvPicPr/>
          <p:nvPr/>
        </p:nvPicPr>
        <p:blipFill>
          <a:blip r:embed="rId2"/>
          <a:stretch>
            <a:fillRect/>
          </a:stretch>
        </p:blipFill>
        <p:spPr>
          <a:xfrm>
            <a:off x="533656" y="925654"/>
            <a:ext cx="886901" cy="311536"/>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用所给热化学方程式通过加减乘除的方法得到所求的热化学方程式。</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X453.EPS" descr="id:2147492069;FounderCES"/>
          <p:cNvPicPr/>
          <p:nvPr/>
        </p:nvPicPr>
        <p:blipFill>
          <a:blip r:embed="rId1">
            <a:clrChange>
              <a:clrFrom>
                <a:srgbClr val="000000">
                  <a:alpha val="0"/>
                </a:srgbClr>
              </a:clrFrom>
              <a:clrTo>
                <a:srgbClr val="000000">
                  <a:alpha val="0"/>
                </a:srgbClr>
              </a:clrTo>
            </a:clrChange>
          </a:blip>
          <a:stretch>
            <a:fillRect/>
          </a:stretch>
        </p:blipFill>
        <p:spPr>
          <a:xfrm>
            <a:off x="3214886" y="2132856"/>
            <a:ext cx="5556885" cy="3508375"/>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2808312"/>
          </a:xfrm>
          <a:prstGeom prst="rect">
            <a:avLst/>
          </a:prstGeom>
        </p:spPr>
      </p:pic>
      <p:sp>
        <p:nvSpPr>
          <p:cNvPr id="8" name="内容占位符 2"/>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盖斯定律计算反应热时的注意事项</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热化学方程式同乘以某一个数时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反应热数值也必须乘上该数。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热化学方程式相加减时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同种物质之间可相加减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反应热也随之相加减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所求之和为其代数和。</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将一个热化学方程式颠倒时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号必须随之改变。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名师点拨.EPS" descr="id:2147492076;FounderCES"/>
          <p:cNvPicPr/>
          <p:nvPr/>
        </p:nvPicPr>
        <p:blipFill>
          <a:blip r:embed="rId2"/>
          <a:stretch>
            <a:fillRect/>
          </a:stretch>
        </p:blipFill>
        <p:spPr>
          <a:xfrm>
            <a:off x="533656" y="884445"/>
            <a:ext cx="1612900" cy="37695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655000" y="1980003"/>
            <a:ext cx="8912814" cy="2897995"/>
          </a:xfrm>
          <a:prstGeom prst="rect">
            <a:avLst/>
          </a:prstGeom>
        </p:spPr>
      </p:pic>
      <p:pic>
        <p:nvPicPr>
          <p:cNvPr id="5" name="图片 4"/>
          <p:cNvPicPr>
            <a:picLocks noChangeAspect="1"/>
          </p:cNvPicPr>
          <p:nvPr/>
        </p:nvPicPr>
        <p:blipFill>
          <a:blip r:embed="rId2"/>
          <a:stretch>
            <a:fillRect/>
          </a:stretch>
        </p:blipFill>
        <p:spPr>
          <a:xfrm>
            <a:off x="639532" y="2989111"/>
            <a:ext cx="1640278" cy="799929"/>
          </a:xfrm>
          <a:prstGeom prst="rect">
            <a:avLst/>
          </a:prstGeom>
        </p:spPr>
      </p:pic>
      <p:pic>
        <p:nvPicPr>
          <p:cNvPr id="6" name="图片 5"/>
          <p:cNvPicPr>
            <a:picLocks noChangeAspect="1"/>
          </p:cNvPicPr>
          <p:nvPr/>
        </p:nvPicPr>
        <p:blipFill>
          <a:blip r:embed="rId3"/>
          <a:stretch>
            <a:fillRect/>
          </a:stretch>
        </p:blipFill>
        <p:spPr>
          <a:xfrm>
            <a:off x="2278309" y="3393114"/>
            <a:ext cx="345195" cy="8079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37217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苏州昆山经开区阶段练习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用二甲醚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重整制取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，具有无毒、无刺激性等优点。</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用含</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的代数式表示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372176"/>
              </a:xfrm>
              <a:blipFill rotWithShape="1">
                <a:blip r:embed="rId1"/>
                <a:stretch>
                  <a:fillRect l="-2" t="-12" r="1" b="-6322"/>
                </a:stretch>
              </a:blipFill>
            </p:spPr>
            <p:txBody>
              <a:bodyPr/>
              <a:lstStyle/>
              <a:p>
                <a:r>
                  <a:rPr lang="zh-CN" altLang="en-US">
                    <a:noFill/>
                  </a:rPr>
                  <a:t> </a:t>
                </a:r>
              </a:p>
            </p:txBody>
          </p:sp>
        </mc:Fallback>
      </mc:AlternateContent>
      <p:pic>
        <p:nvPicPr>
          <p:cNvPr id="4" name="24典例4.EPS" descr="id:2147492083;FounderCES"/>
          <p:cNvPicPr/>
          <p:nvPr/>
        </p:nvPicPr>
        <p:blipFill>
          <a:blip r:embed="rId2"/>
          <a:stretch>
            <a:fillRect/>
          </a:stretch>
        </p:blipFill>
        <p:spPr>
          <a:xfrm>
            <a:off x="472114" y="935900"/>
            <a:ext cx="981364" cy="315926"/>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59329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eqArr>
                              <m:eqArrPr>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eqAr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eqAr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根据盖斯定律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③×2</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得到反应</a:t>
                </a:r>
                <a:r>
                  <a:rPr lang="en-US" altLang="zh-CN"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593291"/>
              </a:xfrm>
              <a:blipFill rotWithShape="1">
                <a:blip r:embed="rId1"/>
                <a:stretch>
                  <a:fillRect l="-2" t="-18" r="1" b="-19532"/>
                </a:stretch>
              </a:blipFill>
            </p:spPr>
            <p:txBody>
              <a:bodyPr/>
              <a:lstStyle/>
              <a:p>
                <a:r>
                  <a:rPr lang="zh-CN" altLang="en-US">
                    <a:noFill/>
                  </a:rPr>
                  <a:t> </a:t>
                </a:r>
              </a:p>
            </p:txBody>
          </p:sp>
        </mc:Fallback>
      </mc:AlternateContent>
      <p:pic>
        <p:nvPicPr>
          <p:cNvPr id="4" name="24答案.EPS" descr="id:2147492048;FounderCES"/>
          <p:cNvPicPr/>
          <p:nvPr/>
        </p:nvPicPr>
        <p:blipFill>
          <a:blip r:embed="rId2"/>
          <a:stretch>
            <a:fillRect/>
          </a:stretch>
        </p:blipFill>
        <p:spPr>
          <a:xfrm>
            <a:off x="441816" y="980728"/>
            <a:ext cx="704850" cy="251114"/>
          </a:xfrm>
          <a:prstGeom prst="rect">
            <a:avLst/>
          </a:prstGeom>
        </p:spPr>
      </p:pic>
      <p:pic>
        <p:nvPicPr>
          <p:cNvPr id="5" name="24解析.EPS" descr="id:2147492041;FounderCES"/>
          <p:cNvPicPr/>
          <p:nvPr/>
        </p:nvPicPr>
        <p:blipFill>
          <a:blip r:embed="rId3"/>
          <a:stretch>
            <a:fillRect/>
          </a:stretch>
        </p:blipFill>
        <p:spPr>
          <a:xfrm>
            <a:off x="457376" y="1567393"/>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248472"/>
          </a:xfrm>
          <a:prstGeom prst="rect">
            <a:avLst/>
          </a:prstGeom>
        </p:spPr>
      </p:pic>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法计算反应热的关键与步骤</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2104;FounderCES"/>
          <p:cNvPicPr/>
          <p:nvPr/>
        </p:nvPicPr>
        <p:blipFill>
          <a:blip r:embed="rId2"/>
          <a:stretch>
            <a:fillRect/>
          </a:stretch>
        </p:blipFill>
        <p:spPr>
          <a:xfrm>
            <a:off x="524287" y="906233"/>
            <a:ext cx="1682487" cy="368930"/>
          </a:xfrm>
          <a:prstGeom prst="rect">
            <a:avLst/>
          </a:prstGeom>
        </p:spPr>
      </p:pic>
      <p:pic>
        <p:nvPicPr>
          <p:cNvPr id="8" name="CX454.EPS" descr="id:2147492111;FounderCES"/>
          <p:cNvPicPr/>
          <p:nvPr/>
        </p:nvPicPr>
        <p:blipFill>
          <a:blip r:embed="rId3">
            <a:clrChange>
              <a:clrFrom>
                <a:srgbClr val="000000">
                  <a:alpha val="0"/>
                </a:srgbClr>
              </a:clrFrom>
              <a:clrTo>
                <a:srgbClr val="000000">
                  <a:alpha val="0"/>
                </a:srgbClr>
              </a:clrTo>
            </a:clrChange>
          </a:blip>
          <a:stretch>
            <a:fillRect/>
          </a:stretch>
        </p:blipFill>
        <p:spPr>
          <a:xfrm>
            <a:off x="3430910" y="1484784"/>
            <a:ext cx="5122545" cy="323215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四根据</a:t>
            </a:r>
            <a:r>
              <a:rPr lang="en-US" altLang="zh-CN" b="1" dirty="0">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破解热化学方程式的书写</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根据反应的热量变化</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与化学方程式一一对应，利用已知的质量或物质的量及对应的能量变化，换算成化学方程式的计量数对应的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，一定要标注物质的聚集状态。</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根据化学键的键能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明确每种物质的化学键种类和数目，且按照化学计量数表示的物质的量计算。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反应物的总键能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生成物的总键能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5.EPS" descr="id:2147492118;FounderCES"/>
          <p:cNvPicPr/>
          <p:nvPr/>
        </p:nvPicPr>
        <p:blipFill>
          <a:blip r:embed="rId1"/>
          <a:stretch>
            <a:fillRect/>
          </a:stretch>
        </p:blipFill>
        <p:spPr>
          <a:xfrm>
            <a:off x="580444" y="915401"/>
            <a:ext cx="935759" cy="328468"/>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根据能量图像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读懂图像，明确图像所提供的信息。</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根据图像所提供的信息，综合运用相关知识，分析、判断、计算。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根据盖斯定律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盖斯定律的技巧——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三调一加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调：根据目标热化学方程式，调整已知热化学方程式中反应物和生成物的左右位置，改写已知的热化学方程式。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调：根据改写的热化学方程式，调整相应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的符号。</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调：调整中间物质的化学计量数。</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加：将调整好的热化学方程式及其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相加。</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69662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在微生物作用的条件下，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经过两步反应被氧化成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。两步反应的能量变化示意图如下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第一步反应是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能量变化示意图可知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第一步反应为</a:t>
                </a:r>
                <a:r>
                  <a:rPr lang="en-US" altLang="zh-CN" b="1" dirty="0">
                    <a:solidFill>
                      <a:srgbClr val="000000"/>
                    </a:solidFill>
                    <a:latin typeface="宋体" panose="02010600030101010101" pitchFamily="2" charset="-122"/>
                    <a:cs typeface="Times New Roman" panose="02020603050405020304" pitchFamily="18" charset="0"/>
                  </a:rPr>
                  <a:t>①</a:t>
                </a:r>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rPr>
                  <a:t>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2H</a:t>
                </a:r>
                <a:r>
                  <a:rPr lang="en-US" altLang="zh-CN" b="1" baseline="30000"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H</a:t>
                </a:r>
                <a:r>
                  <a:rPr lang="en-US" altLang="zh-CN" b="1" baseline="-25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O</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l</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Δ</a:t>
                </a:r>
                <a:r>
                  <a:rPr lang="en-US" altLang="zh-CN" b="1" i="1" dirty="0" smtClean="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273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则第一步反应为放热反应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696624"/>
              </a:xfrm>
              <a:blipFill rotWithShape="1">
                <a:blip r:embed="rId1"/>
                <a:stretch>
                  <a:fillRect l="-2" t="-11" r="1" b="-1292"/>
                </a:stretch>
              </a:blipFill>
            </p:spPr>
            <p:txBody>
              <a:bodyPr/>
              <a:lstStyle/>
              <a:p>
                <a:r>
                  <a:rPr lang="zh-CN" altLang="en-US">
                    <a:noFill/>
                  </a:rPr>
                  <a:t> </a:t>
                </a:r>
              </a:p>
            </p:txBody>
          </p:sp>
        </mc:Fallback>
      </mc:AlternateContent>
      <p:pic>
        <p:nvPicPr>
          <p:cNvPr id="4" name="24典例5.EPS" descr="id:2147492125;FounderCES"/>
          <p:cNvPicPr/>
          <p:nvPr/>
        </p:nvPicPr>
        <p:blipFill>
          <a:blip r:embed="rId2"/>
          <a:stretch>
            <a:fillRect/>
          </a:stretch>
        </p:blipFill>
        <p:spPr>
          <a:xfrm>
            <a:off x="529555" y="908720"/>
            <a:ext cx="1019464" cy="328468"/>
          </a:xfrm>
          <a:prstGeom prst="rect">
            <a:avLst/>
          </a:prstGeom>
        </p:spPr>
      </p:pic>
      <p:pic>
        <p:nvPicPr>
          <p:cNvPr id="5" name="sf73.jpg" descr="id:2147492132;FounderCES"/>
          <p:cNvPicPr/>
          <p:nvPr/>
        </p:nvPicPr>
        <p:blipFill>
          <a:blip r:embed="rId3">
            <a:clrChange>
              <a:clrFrom>
                <a:srgbClr val="FFFFFE"/>
              </a:clrFrom>
              <a:clrTo>
                <a:srgbClr val="FFFFFE">
                  <a:alpha val="0"/>
                </a:srgbClr>
              </a:clrTo>
            </a:clrChange>
          </a:blip>
          <a:stretch>
            <a:fillRect/>
          </a:stretch>
        </p:blipFill>
        <p:spPr>
          <a:xfrm>
            <a:off x="4006974" y="1391306"/>
            <a:ext cx="3030855" cy="2445385"/>
          </a:xfrm>
          <a:prstGeom prst="rect">
            <a:avLst/>
          </a:prstGeom>
        </p:spPr>
      </p:pic>
      <p:pic>
        <p:nvPicPr>
          <p:cNvPr id="6" name="sf74.jpg" descr="id:2147492139;FounderCES"/>
          <p:cNvPicPr/>
          <p:nvPr/>
        </p:nvPicPr>
        <p:blipFill>
          <a:blip r:embed="rId4">
            <a:clrChange>
              <a:clrFrom>
                <a:srgbClr val="FFFFFE"/>
              </a:clrFrom>
              <a:clrTo>
                <a:srgbClr val="FFFFFE">
                  <a:alpha val="0"/>
                </a:srgbClr>
              </a:clrTo>
            </a:clrChange>
          </a:blip>
          <a:stretch>
            <a:fillRect/>
          </a:stretch>
        </p:blipFill>
        <p:spPr>
          <a:xfrm>
            <a:off x="7679382" y="1742841"/>
            <a:ext cx="2590800" cy="2213264"/>
          </a:xfrm>
          <a:prstGeom prst="rect">
            <a:avLst/>
          </a:prstGeom>
        </p:spPr>
      </p:pic>
      <p:pic>
        <p:nvPicPr>
          <p:cNvPr id="7" name="24答案.EPS" descr="id:2147492048;FounderCES"/>
          <p:cNvPicPr/>
          <p:nvPr/>
        </p:nvPicPr>
        <p:blipFill>
          <a:blip r:embed="rId5"/>
          <a:stretch>
            <a:fillRect/>
          </a:stretch>
        </p:blipFill>
        <p:spPr>
          <a:xfrm>
            <a:off x="441816" y="4653136"/>
            <a:ext cx="704850" cy="251114"/>
          </a:xfrm>
          <a:prstGeom prst="rect">
            <a:avLst/>
          </a:prstGeom>
        </p:spPr>
      </p:pic>
      <p:pic>
        <p:nvPicPr>
          <p:cNvPr id="8" name="24解析.EPS" descr="id:2147492041;FounderCES"/>
          <p:cNvPicPr/>
          <p:nvPr/>
        </p:nvPicPr>
        <p:blipFill>
          <a:blip r:embed="rId6"/>
          <a:stretch>
            <a:fillRect/>
          </a:stretch>
        </p:blipFill>
        <p:spPr>
          <a:xfrm>
            <a:off x="448936" y="5356282"/>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0505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全部氧化成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的热化学方程式是</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  </a:t>
                </a:r>
                <a:r>
                  <a:rPr lang="en-US" altLang="zh-CN" sz="3000" b="1" dirty="0" smtClean="0">
                    <a:solidFill>
                      <a:srgbClr val="000000"/>
                    </a:solidFill>
                    <a:latin typeface="Times New Roman" panose="02020603050405020304" pitchFamily="18" charset="0"/>
                    <a:ea typeface="宋体" panose="02010600030101010101" pitchFamily="2" charset="-122"/>
                  </a:rPr>
                  <a:t>         </a:t>
                </a:r>
                <a:endParaRPr lang="en-US" altLang="zh-CN" sz="3000" b="1" dirty="0" smtClean="0">
                  <a:solidFill>
                    <a:srgbClr val="000000"/>
                  </a:solidFill>
                  <a:latin typeface="Times New Roman" panose="02020603050405020304" pitchFamily="18" charset="0"/>
                  <a:ea typeface="宋体" panose="02010600030101010101" pitchFamily="2" charset="-122"/>
                </a:endParaRPr>
              </a:p>
              <a:p>
                <a:pPr hangingPunct="0">
                  <a:spcAft>
                    <a:spcPts val="0"/>
                  </a:spcAft>
                </a:pPr>
                <a:endParaRPr lang="en-US" altLang="zh-CN" sz="3500" b="1" dirty="0">
                  <a:solidFill>
                    <a:srgbClr val="000000"/>
                  </a:solidFill>
                  <a:latin typeface="Times New Roman" panose="02020603050405020304" pitchFamily="18" charset="0"/>
                  <a:ea typeface="宋体" panose="02010600030101010101" pitchFamily="2" charset="-122"/>
                </a:endParaRPr>
              </a:p>
              <a:p>
                <a:pPr hangingPunct="0">
                  <a:spcAft>
                    <a:spcPts val="0"/>
                  </a:spcAft>
                </a:pPr>
                <a:endParaRPr lang="en-US" altLang="zh-CN" sz="3000" b="1" dirty="0" smtClean="0">
                  <a:solidFill>
                    <a:srgbClr val="000000"/>
                  </a:solidFill>
                  <a:latin typeface="Times New Roman" panose="02020603050405020304" pitchFamily="18" charset="0"/>
                  <a:ea typeface="宋体" panose="02010600030101010101" pitchFamily="2" charset="-122"/>
                </a:endParaRPr>
              </a:p>
              <a:p>
                <a:pPr hangingPunct="0">
                  <a:lnSpc>
                    <a:spcPct val="130000"/>
                  </a:lnSpc>
                  <a:spcAft>
                    <a:spcPts val="0"/>
                  </a:spcAft>
                </a:pPr>
                <a:r>
                  <a:rPr lang="en-US" altLang="zh-CN" b="1" dirty="0">
                    <a:solidFill>
                      <a:srgbClr val="000000"/>
                    </a:solidFill>
                    <a:latin typeface="Times New Roman" panose="02020603050405020304" pitchFamily="18" charset="0"/>
                    <a:ea typeface="宋体" panose="02010600030101010101" pitchFamily="2" charset="-122"/>
                  </a:rPr>
                  <a:t> </a:t>
                </a:r>
                <a:r>
                  <a:rPr lang="en-US" altLang="zh-CN" b="1" dirty="0" smtClean="0">
                    <a:solidFill>
                      <a:srgbClr val="000000"/>
                    </a:solidFill>
                    <a:latin typeface="Times New Roman" panose="02020603050405020304" pitchFamily="18" charset="0"/>
                    <a:ea typeface="宋体" panose="02010600030101010101" pitchFamily="2" charset="-122"/>
                  </a:rPr>
                  <a:t>          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2H</a:t>
                </a:r>
                <a:r>
                  <a:rPr lang="en-US" altLang="zh-CN" b="1" baseline="30000"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O</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l</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rPr>
                  <a:t>Δ</a:t>
                </a:r>
                <a:r>
                  <a:rPr lang="en-US" altLang="zh-CN" b="1" i="1" dirty="0" smtClean="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346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rPr>
                  <a:t>1</a:t>
                </a:r>
                <a:endParaRPr lang="en-US" altLang="zh-CN" b="1" baseline="30000" dirty="0" smtClean="0">
                  <a:solidFill>
                    <a:srgbClr val="000000"/>
                  </a:solidFill>
                  <a:latin typeface="Times New Roman" panose="02020603050405020304" pitchFamily="18" charset="0"/>
                  <a:ea typeface="宋体" panose="02010600030101010101" pitchFamily="2" charset="-122"/>
                </a:endParaRPr>
              </a:p>
              <a:p>
                <a:pPr algn="dist" hangingPunct="0">
                  <a:lnSpc>
                    <a:spcPct val="13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步反应为</a:t>
                </a:r>
                <a:r>
                  <a:rPr lang="en-US" altLang="zh-CN" b="1" dirty="0">
                    <a:solidFill>
                      <a:srgbClr val="000000"/>
                    </a:solidFill>
                    <a:latin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rPr>
                  <a:t>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aq</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Δ</a:t>
                </a:r>
                <a:r>
                  <a:rPr lang="en-US" altLang="zh-CN" b="1" i="1" dirty="0" smtClean="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73 kJ</a:t>
                </a:r>
                <a:r>
                  <a:rPr lang="zh-CN" altLang="zh-CN" b="1" dirty="0">
                    <a:solidFill>
                      <a:srgbClr val="000000"/>
                    </a:solidFill>
                    <a:ea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根据盖斯定律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cs typeface="Times New Roman" panose="02020603050405020304" pitchFamily="18" charset="0"/>
                  </a:rPr>
                  <a:t>①</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2O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rPr>
                  <a:t>N</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2H</a:t>
                </a:r>
                <a:r>
                  <a:rPr lang="en-US" altLang="zh-CN" b="1" baseline="30000"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rPr>
                  <a:t>aq</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H</a:t>
                </a:r>
                <a:r>
                  <a:rPr lang="en-US" altLang="zh-CN" b="1" baseline="-25000" dirty="0" smtClean="0">
                    <a:solidFill>
                      <a:srgbClr val="000000"/>
                    </a:solidFill>
                    <a:latin typeface="Times New Roman" panose="02020603050405020304" pitchFamily="18" charset="0"/>
                    <a:ea typeface="宋体" panose="02010600030101010101" pitchFamily="2" charset="-122"/>
                  </a:rPr>
                  <a:t>2</a:t>
                </a:r>
                <a:r>
                  <a:rPr lang="en-US" altLang="zh-CN" b="1" dirty="0" smtClean="0">
                    <a:solidFill>
                      <a:srgbClr val="000000"/>
                    </a:solidFill>
                    <a:latin typeface="Times New Roman" panose="02020603050405020304" pitchFamily="18" charset="0"/>
                    <a:ea typeface="宋体" panose="02010600030101010101" pitchFamily="2" charset="-122"/>
                  </a:rPr>
                  <a:t>O</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l</a:t>
                </a:r>
                <a:r>
                  <a:rPr lang="en-US" altLang="zh-CN" b="1" dirty="0" smtClean="0">
                    <a:solidFill>
                      <a:srgbClr val="000000"/>
                    </a:solidFill>
                    <a:latin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Δ</a:t>
                </a:r>
                <a:r>
                  <a:rPr lang="en-US" altLang="zh-CN" b="1" i="1" dirty="0" smtClean="0">
                    <a:solidFill>
                      <a:srgbClr val="000000"/>
                    </a:solidFill>
                    <a:latin typeface="Times New Roman" panose="02020603050405020304" pitchFamily="18" charset="0"/>
                    <a:ea typeface="宋体" panose="02010600030101010101" pitchFamily="2" charset="-122"/>
                  </a:rPr>
                  <a:t>H</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smtClean="0">
                    <a:solidFill>
                      <a:srgbClr val="000000"/>
                    </a:solidFill>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rPr>
                  <a:t>346 </a:t>
                </a:r>
                <a:r>
                  <a:rPr lang="en-US" altLang="zh-CN" b="1" dirty="0" err="1" smtClean="0">
                    <a:solidFill>
                      <a:srgbClr val="000000"/>
                    </a:solidFill>
                    <a:latin typeface="Times New Roman" panose="02020603050405020304" pitchFamily="18" charset="0"/>
                    <a:ea typeface="宋体" panose="02010600030101010101" pitchFamily="2" charset="-122"/>
                  </a:rPr>
                  <a:t>kJ</a:t>
                </a:r>
                <a:r>
                  <a:rPr lang="en-US" altLang="zh-CN" b="1" dirty="0" err="1" smtClean="0">
                    <a:solidFill>
                      <a:srgbClr val="000000"/>
                    </a:solidFill>
                    <a:latin typeface="Times New Roman" panose="02020603050405020304" pitchFamily="18" charset="0"/>
                    <a:ea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rPr>
                  <a:t>mol</a:t>
                </a:r>
                <a:r>
                  <a:rPr lang="zh-CN" altLang="zh-CN" b="1" baseline="30000" dirty="0">
                    <a:solidFill>
                      <a:srgbClr val="000000"/>
                    </a:solidFill>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rPr>
                  <a:t>1</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05051"/>
              </a:xfrm>
              <a:blipFill rotWithShape="1">
                <a:blip r:embed="rId1"/>
                <a:stretch>
                  <a:fillRect l="-2" t="-11" r="1" b="-1173"/>
                </a:stretch>
              </a:blipFill>
            </p:spPr>
            <p:txBody>
              <a:bodyPr/>
              <a:lstStyle/>
              <a:p>
                <a:r>
                  <a:rPr lang="zh-CN" altLang="en-US">
                    <a:noFill/>
                  </a:rPr>
                  <a:t> </a:t>
                </a:r>
              </a:p>
            </p:txBody>
          </p:sp>
        </mc:Fallback>
      </mc:AlternateContent>
      <p:pic>
        <p:nvPicPr>
          <p:cNvPr id="4" name="24答案.EPS" descr="id:2147492048;FounderCES"/>
          <p:cNvPicPr/>
          <p:nvPr/>
        </p:nvPicPr>
        <p:blipFill>
          <a:blip r:embed="rId2"/>
          <a:stretch>
            <a:fillRect/>
          </a:stretch>
        </p:blipFill>
        <p:spPr>
          <a:xfrm>
            <a:off x="453669" y="3738239"/>
            <a:ext cx="704850" cy="251114"/>
          </a:xfrm>
          <a:prstGeom prst="rect">
            <a:avLst/>
          </a:prstGeom>
        </p:spPr>
      </p:pic>
      <p:pic>
        <p:nvPicPr>
          <p:cNvPr id="5" name="24解析.EPS" descr="id:2147492041;FounderCES"/>
          <p:cNvPicPr/>
          <p:nvPr/>
        </p:nvPicPr>
        <p:blipFill>
          <a:blip r:embed="rId3"/>
          <a:stretch>
            <a:fillRect/>
          </a:stretch>
        </p:blipFill>
        <p:spPr>
          <a:xfrm>
            <a:off x="467235" y="4805744"/>
            <a:ext cx="677718" cy="241300"/>
          </a:xfrm>
          <a:prstGeom prst="rect">
            <a:avLst/>
          </a:prstGeom>
        </p:spPr>
      </p:pic>
      <p:pic>
        <p:nvPicPr>
          <p:cNvPr id="6" name="sf73.jpg" descr="id:2147492132;FounderCES"/>
          <p:cNvPicPr/>
          <p:nvPr/>
        </p:nvPicPr>
        <p:blipFill>
          <a:blip r:embed="rId4">
            <a:clrChange>
              <a:clrFrom>
                <a:srgbClr val="FFFFFE"/>
              </a:clrFrom>
              <a:clrTo>
                <a:srgbClr val="FFFFFE">
                  <a:alpha val="0"/>
                </a:srgbClr>
              </a:clrTo>
            </a:clrChange>
          </a:blip>
          <a:stretch>
            <a:fillRect/>
          </a:stretch>
        </p:blipFill>
        <p:spPr>
          <a:xfrm>
            <a:off x="2926854" y="1493463"/>
            <a:ext cx="2504839" cy="2020979"/>
          </a:xfrm>
          <a:prstGeom prst="rect">
            <a:avLst/>
          </a:prstGeom>
        </p:spPr>
      </p:pic>
      <p:pic>
        <p:nvPicPr>
          <p:cNvPr id="7" name="sf74.jpg" descr="id:2147492139;FounderCES"/>
          <p:cNvPicPr/>
          <p:nvPr/>
        </p:nvPicPr>
        <p:blipFill>
          <a:blip r:embed="rId5">
            <a:clrChange>
              <a:clrFrom>
                <a:srgbClr val="FFFFFE"/>
              </a:clrFrom>
              <a:clrTo>
                <a:srgbClr val="FFFFFE">
                  <a:alpha val="0"/>
                </a:srgbClr>
              </a:clrTo>
            </a:clrChange>
          </a:blip>
          <a:stretch>
            <a:fillRect/>
          </a:stretch>
        </p:blipFill>
        <p:spPr>
          <a:xfrm>
            <a:off x="6717026" y="1502963"/>
            <a:ext cx="2355273" cy="201205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3961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化学反应中的焓变与反应物和生成物的键能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101kPa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下，已知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氢气完全燃烧生成液态水时放出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142.9kJ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的热量，表示氢气标准燃烧热的热化学方程式是　</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498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485.4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39615"/>
              </a:xfrm>
              <a:blipFill rotWithShape="1">
                <a:blip r:embed="rId1"/>
                <a:stretch>
                  <a:fillRect l="-2" t="-14" r="1" b="14"/>
                </a:stretch>
              </a:blipFill>
            </p:spPr>
            <p:txBody>
              <a:bodyPr/>
              <a:lstStyle/>
              <a:p>
                <a:r>
                  <a:rPr lang="zh-CN" altLang="en-US">
                    <a:noFill/>
                  </a:rPr>
                  <a:t> </a:t>
                </a:r>
              </a:p>
            </p:txBody>
          </p:sp>
        </mc:Fallback>
      </mc:AlternateContent>
      <p:pic>
        <p:nvPicPr>
          <p:cNvPr id="10" name="24答案.EPS" descr="id:2147492048;FounderCES"/>
          <p:cNvPicPr/>
          <p:nvPr/>
        </p:nvPicPr>
        <p:blipFill>
          <a:blip r:embed="rId2"/>
          <a:stretch>
            <a:fillRect/>
          </a:stretch>
        </p:blipFill>
        <p:spPr>
          <a:xfrm>
            <a:off x="441816" y="3872565"/>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784049"/>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1g</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氢气的物质的量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完全燃烧生成液态水时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放出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142</a:t>
                </a:r>
                <a:r>
                  <a:rPr lang="en-US" altLang="zh-CN" b="1" u="wavy" spc="-9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1mol</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氢气完全燃烧生成液态水时放出</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a:t>
                </a:r>
                <a:r>
                  <a:rPr lang="en-US" altLang="zh-CN" b="1" u="wavy" spc="-9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kJ</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故表示氢气标准燃烧热的热化学方程式可表示为</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9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pc="-9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spc="-9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spc="-9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pc="-9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pc="-90"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9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a:t>
                </a:r>
                <a:r>
                  <a:rPr lang="en-US" altLang="zh-CN" b="1" u="wavy" spc="-90"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b="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spc="-90"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9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9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285.8 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r>
                              <a:rPr lang="en-US" altLang="zh-CN" b="1" smtClean="0">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436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498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485.4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784049"/>
              </a:xfrm>
              <a:blipFill rotWithShape="1">
                <a:blip r:embed="rId1"/>
                <a:stretch>
                  <a:fillRect l="-2" t="-17" r="1" b="-5317"/>
                </a:stretch>
              </a:blipFill>
            </p:spPr>
            <p:txBody>
              <a:bodyPr/>
              <a:lstStyle/>
              <a:p>
                <a:r>
                  <a:rPr lang="zh-CN" altLang="en-US">
                    <a:noFill/>
                  </a:rPr>
                  <a:t> </a:t>
                </a:r>
              </a:p>
            </p:txBody>
          </p:sp>
        </mc:Fallback>
      </mc:AlternateContent>
      <p:pic>
        <p:nvPicPr>
          <p:cNvPr id="8" name="24解析.EPS" descr="id:2147492041;FounderCES"/>
          <p:cNvPicPr/>
          <p:nvPr/>
        </p:nvPicPr>
        <p:blipFill>
          <a:blip r:embed="rId2"/>
          <a:stretch>
            <a:fillRect/>
          </a:stretch>
        </p:blipFill>
        <p:spPr>
          <a:xfrm>
            <a:off x="516722" y="1171351"/>
            <a:ext cx="677718" cy="24130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245603"/>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纳米级</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由于具有优良的催化性能而受到关注。已知：</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Cu</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169 kJ</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110</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Cu</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CuO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314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工业上用炭粉在高温条件下还原</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的热化学方程式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若反应过程中转移</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u="wavy" dirty="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mole</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，则该反应放出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或吸收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的热量为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245603"/>
              </a:xfrm>
              <a:blipFill rotWithShape="1">
                <a:blip r:embed="rId1"/>
                <a:stretch>
                  <a:fillRect l="-2" t="-12" r="1" b="-6080"/>
                </a:stretch>
              </a:blipFill>
            </p:spPr>
            <p:txBody>
              <a:bodyPr/>
              <a:lstStyle/>
              <a:p>
                <a:r>
                  <a:rPr lang="zh-CN" altLang="en-US">
                    <a:noFill/>
                  </a:rPr>
                  <a:t> </a:t>
                </a:r>
              </a:p>
            </p:txBody>
          </p:sp>
        </mc:Fallback>
      </mc:AlternateContent>
      <p:pic>
        <p:nvPicPr>
          <p:cNvPr id="4" name="24答案.EPS" descr="id:2147492048;FounderCES"/>
          <p:cNvPicPr/>
          <p:nvPr/>
        </p:nvPicPr>
        <p:blipFill>
          <a:blip r:embed="rId2"/>
          <a:stretch>
            <a:fillRect/>
          </a:stretch>
        </p:blipFill>
        <p:spPr>
          <a:xfrm>
            <a:off x="441816" y="4906750"/>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454233"/>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反应热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与焓变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内能、焓、焓变</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内能：体系内物质的各种能量的总和，受温度、压强、物质的聚集状态和组成的影响。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内能有关的物理量。</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焓变：在恒压条件下进行的化学反应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严格地说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对反应体系做功还有限定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中学阶段一般不考虑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，其反应热等于反应的焓变，符号：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1"/>
          <a:stretch>
            <a:fillRect/>
          </a:stretch>
        </p:blipFill>
        <p:spPr>
          <a:xfrm>
            <a:off x="3070870" y="692696"/>
            <a:ext cx="6555146" cy="566430"/>
          </a:xfrm>
          <a:prstGeom prst="rect">
            <a:avLst/>
          </a:prstGeom>
        </p:spPr>
      </p:pic>
      <p:pic>
        <p:nvPicPr>
          <p:cNvPr id="5" name="知识点1.EPS" descr="id:2147491686;FounderCES"/>
          <p:cNvPicPr/>
          <p:nvPr/>
        </p:nvPicPr>
        <p:blipFill>
          <a:blip r:embed="rId2"/>
          <a:stretch>
            <a:fillRect/>
          </a:stretch>
        </p:blipFill>
        <p:spPr>
          <a:xfrm>
            <a:off x="478582" y="1483275"/>
            <a:ext cx="1308100" cy="361315"/>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42540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盖斯定律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价升高到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价转移</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mole</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若反应过程中转移</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mole</a:t>
                </a:r>
                <a:r>
                  <a:rPr lang="zh-CN"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参与反应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故吸收的热量为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mol</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34.5 </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6.9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425408"/>
              </a:xfrm>
              <a:blipFill rotWithShape="1">
                <a:blip r:embed="rId1"/>
                <a:stretch>
                  <a:fillRect l="-2" t="-26" r="1" b="-2211"/>
                </a:stretch>
              </a:blipFill>
            </p:spPr>
            <p:txBody>
              <a:bodyPr/>
              <a:lstStyle/>
              <a:p>
                <a:r>
                  <a:rPr lang="zh-CN" altLang="en-US">
                    <a:noFill/>
                  </a:rPr>
                  <a:t> </a:t>
                </a:r>
              </a:p>
            </p:txBody>
          </p:sp>
        </mc:Fallback>
      </mc:AlternateContent>
      <p:pic>
        <p:nvPicPr>
          <p:cNvPr id="4" name="24解析.EPS" descr="id:2147492041;FounderCES"/>
          <p:cNvPicPr/>
          <p:nvPr/>
        </p:nvPicPr>
        <p:blipFill>
          <a:blip r:embed="rId2"/>
          <a:stretch>
            <a:fillRect/>
          </a:stretch>
        </p:blipFill>
        <p:spPr>
          <a:xfrm>
            <a:off x="478582" y="1035802"/>
            <a:ext cx="677718" cy="241300"/>
          </a:xfrm>
          <a:prstGeom prst="rect">
            <a:avLst/>
          </a:prstGeom>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665660"/>
          </a:xfrm>
          <a:prstGeom prst="rect">
            <a:avLst/>
          </a:prstGeom>
        </p:spPr>
      </p:pic>
      <p:sp>
        <p:nvSpPr>
          <p:cNvPr id="3" name="内容占位符 2"/>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表示标准燃烧热的热化学方程式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燃烧的热化学方程式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的书写条件不同。书写前者时可燃物必须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书写后者时不强调可燃物的物质的量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可为任意值。</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温馨提示.EPS" descr="id:2147492160;FounderCES"/>
          <p:cNvPicPr/>
          <p:nvPr/>
        </p:nvPicPr>
        <p:blipFill>
          <a:blip r:embed="rId2"/>
          <a:stretch>
            <a:fillRect/>
          </a:stretch>
        </p:blipFill>
        <p:spPr>
          <a:xfrm>
            <a:off x="542123" y="948611"/>
            <a:ext cx="1474932" cy="289791"/>
          </a:xfrm>
          <a:prstGeom prst="rect">
            <a:avLst/>
          </a:prstGeom>
        </p:spPr>
      </p:pic>
      <p:pic>
        <p:nvPicPr>
          <p:cNvPr id="9" name="图片 8"/>
          <p:cNvPicPr>
            <a:picLocks noChangeAspect="1"/>
          </p:cNvPicPr>
          <p:nvPr/>
        </p:nvPicPr>
        <p:blipFill>
          <a:blip r:embed="rId1"/>
          <a:stretch>
            <a:fillRect/>
          </a:stretch>
        </p:blipFill>
        <p:spPr>
          <a:xfrm>
            <a:off x="343710" y="2636912"/>
            <a:ext cx="11502992" cy="648072"/>
          </a:xfrm>
          <a:prstGeom prst="rect">
            <a:avLst/>
          </a:prstGeom>
        </p:spPr>
      </p:pic>
      <p:sp>
        <p:nvSpPr>
          <p:cNvPr id="10" name="内容占位符 2"/>
          <p:cNvSpPr txBox="1"/>
          <p:nvPr/>
        </p:nvSpPr>
        <p:spPr bwMode="auto">
          <a:xfrm>
            <a:off x="360854" y="2618328"/>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利用盖斯定律书写热化学方程式的思维模型</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顿有所悟.EPS" descr="id:2147492167;FounderCES"/>
          <p:cNvPicPr/>
          <p:nvPr/>
        </p:nvPicPr>
        <p:blipFill>
          <a:blip r:embed="rId3"/>
          <a:stretch>
            <a:fillRect/>
          </a:stretch>
        </p:blipFill>
        <p:spPr>
          <a:xfrm>
            <a:off x="550590" y="2799483"/>
            <a:ext cx="1362364" cy="2986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标准燃烧热</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标准燃烧热的含义</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6.EPS" descr="id:2147492174;FounderCES"/>
          <p:cNvPicPr/>
          <p:nvPr/>
        </p:nvPicPr>
        <p:blipFill>
          <a:blip r:embed="rId1"/>
          <a:stretch>
            <a:fillRect/>
          </a:stretch>
        </p:blipFill>
        <p:spPr>
          <a:xfrm>
            <a:off x="482835" y="931469"/>
            <a:ext cx="931799" cy="326898"/>
          </a:xfrm>
          <a:prstGeom prst="rect">
            <a:avLst/>
          </a:prstGeom>
        </p:spPr>
      </p:pic>
      <p:pic>
        <p:nvPicPr>
          <p:cNvPr id="5" name="cx451.jpg" descr="id:2147492181;FounderCES"/>
          <p:cNvPicPr/>
          <p:nvPr/>
        </p:nvPicPr>
        <p:blipFill>
          <a:blip r:embed="rId2">
            <a:clrChange>
              <a:clrFrom>
                <a:srgbClr val="FFFFFE"/>
              </a:clrFrom>
              <a:clrTo>
                <a:srgbClr val="FFFFFE">
                  <a:alpha val="0"/>
                </a:srgbClr>
              </a:clrTo>
            </a:clrChange>
          </a:blip>
          <a:stretch>
            <a:fillRect/>
          </a:stretch>
        </p:blipFill>
        <p:spPr>
          <a:xfrm>
            <a:off x="3358902" y="2132856"/>
            <a:ext cx="5224780" cy="3529965"/>
          </a:xfrm>
          <a:prstGeom prst="rect">
            <a:avLst/>
          </a:prstGeo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标准燃烧热和中和热的比较</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406575" y="1398984"/>
          <a:ext cx="11377267" cy="4754880"/>
        </p:xfrm>
        <a:graphic>
          <a:graphicData uri="http://schemas.openxmlformats.org/drawingml/2006/table">
            <a:tbl>
              <a:tblPr firstRow="1" firstCol="1" bandRow="1"/>
              <a:tblGrid>
                <a:gridCol w="1058902"/>
                <a:gridCol w="1843808"/>
                <a:gridCol w="4214600"/>
                <a:gridCol w="811515"/>
                <a:gridCol w="3448442"/>
              </a:tblGrid>
              <a:tr h="0">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类别</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标准燃烧热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rowSpan="2">
                  <a:txBody>
                    <a:bodyPr/>
                    <a:lstStyle/>
                    <a:p>
                      <a:pPr algn="ctr" hangingPunct="0">
                        <a:lnSpc>
                          <a:spcPct val="13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能量变化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放热反应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0">
                <a:tc vMerge="1">
                  <a:tcPr/>
                </a:tc>
                <a:tc>
                  <a:txBody>
                    <a:bodyPr/>
                    <a:lstStyle/>
                    <a:p>
                      <a:pPr algn="ctr"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及其</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单位</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3">
                  <a:txBody>
                    <a:bodyPr/>
                    <a:lstStyle/>
                    <a:p>
                      <a:pPr algn="ctr"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常用单位均为</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0">
                <a:tc rowSpan="4">
                  <a:txBody>
                    <a:bodyPr/>
                    <a:lstStyle/>
                    <a:p>
                      <a:pPr algn="ctr" hangingPunct="0">
                        <a:lnSpc>
                          <a:spcPct val="13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不一定为</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tc>
                <a:tc hMerge="1">
                  <a:tcPr marL="14866" marR="14866" marT="0" marB="0" anchor="ctr"/>
                </a:tc>
              </a:tr>
              <a:tr h="0">
                <a:tc vMerge="1">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不确定</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生成水的物质的量为</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mol</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tc>
                <a:tc hMerge="1">
                  <a:tcPr marL="14866" marR="14866" marT="0" marB="0" anchor="ctr"/>
                </a:tc>
              </a:tr>
              <a:tr h="0">
                <a:tc vMerge="1">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反应热</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的含义</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25</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101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kPa</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纯物质完全燃烧生成指定产物时所放出的热量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在稀溶液里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强酸与强碱发生中和反应生成</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水时所放出的热量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tc>
                <a:tc hMerge="1">
                  <a:tcPr marL="14866" marR="14866" marT="0" marB="0" anchor="ctr"/>
                </a:tc>
              </a:tr>
              <a:tr h="0">
                <a:tc vMerge="1">
                  <a:tcP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3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标准燃烧热为</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中和热</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57.3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57.3 </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kJ</a:t>
                      </a:r>
                      <a:r>
                        <a:rPr lang="en-US" sz="2400" b="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4866" marR="14866" marT="0" marB="0" anchor="ctr"/>
                </a:tc>
                <a:tc hMerge="1">
                  <a:tcPr marL="14866" marR="14866" marT="0" marB="0" anchor="ctr"/>
                </a:tc>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77595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标准燃烧热的计算</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标准燃烧热的定义可知，可燃物完全燃烧产生的热量＝可燃物的物质的量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其标准燃烧热，即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可燃物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｜，物质的标准燃烧热：</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𝑸</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放</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m:rPr>
                                <m:nor/>
                              </m:rPr>
                              <a:rPr lang="zh-CN" altLang="zh-CN" b="1" baseline="-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可燃物</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，此式中的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是指物质的标准燃烧热，而不是指一般反应的反应热。</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775953"/>
              </a:xfrm>
              <a:blipFill rotWithShape="1">
                <a:blip r:embed="rId1"/>
                <a:stretch>
                  <a:fillRect l="-2" t="-23"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49486"/>
              </a:xfrm>
            </p:spPr>
            <p:txBody>
              <a:bodyPr/>
              <a:lstStyle/>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3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苏州十中阶段练习</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下列关于热化学反应的描述中正确的是</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molCa</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反应放出的热量是</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114.6 kJ</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92.4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在一定条件下向密闭容器中充入</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molN</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molH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充分反应放出</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46.2 kJ</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571.6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的标准燃烧热</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285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534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1068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sz="23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rPr>
                  <a:t>             D</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49486"/>
              </a:xfrm>
              <a:blipFill rotWithShape="1">
                <a:blip r:embed="rId1"/>
                <a:stretch>
                  <a:fillRect l="-2" t="-11" r="1" b="-5984"/>
                </a:stretch>
              </a:blipFill>
            </p:spPr>
            <p:txBody>
              <a:bodyPr/>
              <a:lstStyle/>
              <a:p>
                <a:r>
                  <a:rPr lang="zh-CN" altLang="en-US">
                    <a:noFill/>
                  </a:rPr>
                  <a:t> </a:t>
                </a:r>
              </a:p>
            </p:txBody>
          </p:sp>
        </mc:Fallback>
      </mc:AlternateContent>
      <p:pic>
        <p:nvPicPr>
          <p:cNvPr id="4" name="24典例6.EPS" descr="id:2147492196;FounderCES"/>
          <p:cNvPicPr/>
          <p:nvPr/>
        </p:nvPicPr>
        <p:blipFill>
          <a:blip r:embed="rId2"/>
          <a:stretch>
            <a:fillRect/>
          </a:stretch>
        </p:blipFill>
        <p:spPr>
          <a:xfrm>
            <a:off x="516271" y="938393"/>
            <a:ext cx="900021" cy="289686"/>
          </a:xfrm>
          <a:prstGeom prst="rect">
            <a:avLst/>
          </a:prstGeom>
        </p:spPr>
      </p:pic>
      <p:pic>
        <p:nvPicPr>
          <p:cNvPr id="5" name="24答案.EPS" descr="id:2147492210;FounderCES"/>
          <p:cNvPicPr/>
          <p:nvPr/>
        </p:nvPicPr>
        <p:blipFill>
          <a:blip r:embed="rId3"/>
          <a:stretch>
            <a:fillRect/>
          </a:stretch>
        </p:blipFill>
        <p:spPr>
          <a:xfrm>
            <a:off x="472644" y="6135524"/>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318379"/>
              </a:xfrm>
            </p:spPr>
            <p:txBody>
              <a:bodyPr/>
              <a:lstStyle/>
              <a:p>
                <a:pPr algn="dist"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sz="23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57.3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a:t>
                </a: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endPar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molCa</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反应放出的热量除了氢离子与氢氧根中和反应释放的热</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还包括</a:t>
                </a:r>
                <a:r>
                  <a:rPr lang="zh-CN" altLang="zh-CN" sz="23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钙离子和硫酸根生成硫酸钙沉淀释放的热</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即放出的热量大于</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114.6 kJ</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该反应为可逆反应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在一定条件下向密闭容器中充入</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molN</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 molH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充分反应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反应物无法全部消耗</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所以放出的热量小于</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46.2 kJ</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氢气的标准燃烧热的是指</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氢气完全燃烧生成指定物质所放出的热量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氢气燃烧生成的指定物质为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无法计算</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的标准燃烧热</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的逆反应且系数扩大两倍</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534</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1068 </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en-US" altLang="zh-CN" sz="2300" b="1" dirty="0" err="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318379"/>
              </a:xfrm>
              <a:blipFill rotWithShape="1">
                <a:blip r:embed="rId1"/>
                <a:stretch>
                  <a:fillRect l="-2" t="-525" r="1" b="-2192"/>
                </a:stretch>
              </a:blipFill>
            </p:spPr>
            <p:txBody>
              <a:bodyPr/>
              <a:lstStyle/>
              <a:p>
                <a:r>
                  <a:rPr lang="zh-CN" altLang="en-US">
                    <a:noFill/>
                  </a:rPr>
                  <a:t> </a:t>
                </a:r>
              </a:p>
            </p:txBody>
          </p:sp>
        </mc:Fallback>
      </mc:AlternateContent>
      <p:pic>
        <p:nvPicPr>
          <p:cNvPr id="4" name="24解析.EPS" descr="id:2147492203;FounderCES"/>
          <p:cNvPicPr/>
          <p:nvPr/>
        </p:nvPicPr>
        <p:blipFill>
          <a:blip r:embed="rId2"/>
          <a:stretch>
            <a:fillRect/>
          </a:stretch>
        </p:blipFill>
        <p:spPr>
          <a:xfrm>
            <a:off x="461216" y="1022569"/>
            <a:ext cx="665438" cy="237206"/>
          </a:xfrm>
          <a:prstGeom prst="rect">
            <a:avLst/>
          </a:prstGeom>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2376264"/>
          </a:xfrm>
          <a:prstGeom prst="rect">
            <a:avLst/>
          </a:prstGeom>
        </p:spPr>
      </p:pic>
      <p:sp>
        <p:nvSpPr>
          <p:cNvPr id="3" name="内容占位符 2"/>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书写</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燃烧热的热化学方程式要做到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可燃物的化学计量数是否为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元素完全燃烧生成的物质是否为指定产物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mn-ea"/>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及单位是否正确。</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顿有所悟.EPS" descr="id:2147492217;FounderCES"/>
          <p:cNvPicPr/>
          <p:nvPr/>
        </p:nvPicPr>
        <p:blipFill>
          <a:blip r:embed="rId2"/>
          <a:stretch>
            <a:fillRect/>
          </a:stretch>
        </p:blipFill>
        <p:spPr>
          <a:xfrm>
            <a:off x="639532" y="931607"/>
            <a:ext cx="1362364" cy="29860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反应热与焓变的关系</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t3.jpg" descr="id:2147491693;FounderCES"/>
          <p:cNvPicPr/>
          <p:nvPr/>
        </p:nvPicPr>
        <p:blipFill>
          <a:blip r:embed="rId1">
            <a:clrChange>
              <a:clrFrom>
                <a:srgbClr val="FFFFFE"/>
              </a:clrFrom>
              <a:clrTo>
                <a:srgbClr val="FFFFFE">
                  <a:alpha val="0"/>
                </a:srgbClr>
              </a:clrTo>
            </a:clrChange>
          </a:blip>
          <a:stretch>
            <a:fillRect/>
          </a:stretch>
        </p:blipFill>
        <p:spPr>
          <a:xfrm>
            <a:off x="3070870" y="1628800"/>
            <a:ext cx="5852160" cy="199834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99180"/>
              </a:xfrm>
            </p:spPr>
            <p:txBody>
              <a:bodyPr/>
              <a:lstStyle/>
              <a:p>
                <a:pPr hangingPunct="0">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放热反应和吸热反应</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学反应中的能量变化通常以热等形式表现出来。</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放热反应：放出热的反应称为放热反应，</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其</a:t>
                </a:r>
                <a:r>
                  <a:rPr lang="en-US"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a:t>
                </a:r>
                <a:r>
                  <a:rPr lang="en-US" altLang="zh-CN" sz="2200"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highlight>
                      <a:srgbClr val="FFFF00"/>
                    </a:highlight>
                    <a:latin typeface="+mn-ea"/>
                    <a:cs typeface="Times New Roman" panose="02020603050405020304" pitchFamily="18" charset="0"/>
                  </a:rPr>
                  <a:t>”</a:t>
                </a:r>
                <a:r>
                  <a:rPr lang="en-US" altLang="zh-CN" sz="2200"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a:t>
                </a:r>
                <a:r>
                  <a:rPr lang="en-US"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，常见的放热反应：</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大多数化合反应，如</a:t>
                </a: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酸、碱中和反应，如</a:t>
                </a: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燃烧反应，如</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活泼金属与水或酸的反应，如</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铝热反应，如</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营养物质在体内的氧化</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99180"/>
              </a:xfrm>
              <a:blipFill rotWithShape="1">
                <a:blip r:embed="rId1"/>
                <a:stretch>
                  <a:fillRect l="-2" t="-12" r="1" b="-8993"/>
                </a:stretch>
              </a:blipFill>
            </p:spPr>
            <p:txBody>
              <a:bodyPr/>
              <a:lstStyle/>
              <a:p>
                <a:r>
                  <a:rPr lang="zh-CN" altLang="en-US">
                    <a:noFill/>
                  </a:rPr>
                  <a:t> </a:t>
                </a:r>
              </a:p>
            </p:txBody>
          </p:sp>
        </mc:Fallback>
      </mc:AlternateContent>
      <p:sp>
        <p:nvSpPr>
          <p:cNvPr id="4" name="矩形 3"/>
          <p:cNvSpPr/>
          <p:nvPr/>
        </p:nvSpPr>
        <p:spPr>
          <a:xfrm>
            <a:off x="3286894" y="3399327"/>
            <a:ext cx="803425" cy="461665"/>
          </a:xfrm>
          <a:prstGeom prst="rect">
            <a:avLst/>
          </a:prstGeom>
        </p:spPr>
        <p:txBody>
          <a:bodyPr wrap="none">
            <a:spAutoFit/>
          </a:bodyPr>
          <a:lstStyle/>
          <a:p>
            <a:r>
              <a:rPr lang="zh-CN" altLang="zh-CN" sz="2400" smtClean="0">
                <a:solidFill>
                  <a:srgbClr val="000000"/>
                </a:solidFill>
                <a:cs typeface="Times New Roman" panose="02020603050405020304" pitchFamily="18" charset="0"/>
              </a:rPr>
              <a:t>燃烧</a:t>
            </a:r>
            <a:endParaRPr lang="zh-CN" altLang="en-US" dirty="0"/>
          </a:p>
        </p:txBody>
      </p:sp>
      <p:sp>
        <p:nvSpPr>
          <p:cNvPr id="6" name="矩形 5"/>
          <p:cNvSpPr/>
          <p:nvPr/>
        </p:nvSpPr>
        <p:spPr>
          <a:xfrm>
            <a:off x="3923629" y="4629683"/>
            <a:ext cx="80342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高温</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6757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吸热反应：吸收热的反应称为吸热反应，</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其</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为</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mn-ea"/>
                    <a:cs typeface="Simplified Arabic" panose="02020603050405020304" pitchFamily="18" charset="-78"/>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，常见的吸热反应：</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大多数分解反应，如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晶体常温下进行的反应；</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67570"/>
              </a:xfrm>
              <a:blipFill rotWithShape="1">
                <a:blip r:embed="rId1"/>
                <a:stretch>
                  <a:fillRect l="-2" t="-17" r="1" b="-9250"/>
                </a:stretch>
              </a:blipFill>
            </p:spPr>
            <p:txBody>
              <a:bodyPr/>
              <a:lstStyle/>
              <a:p>
                <a:r>
                  <a:rPr lang="zh-CN" altLang="en-US">
                    <a:noFill/>
                  </a:rPr>
                  <a:t> </a:t>
                </a:r>
              </a:p>
            </p:txBody>
          </p:sp>
        </mc:Fallback>
      </mc:AlternateContent>
      <p:sp>
        <p:nvSpPr>
          <p:cNvPr id="4" name="矩形 3"/>
          <p:cNvSpPr/>
          <p:nvPr/>
        </p:nvSpPr>
        <p:spPr>
          <a:xfrm>
            <a:off x="4439022" y="1806684"/>
            <a:ext cx="80342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高温</a:t>
            </a:r>
            <a:endParaRPr lang="zh-CN" altLang="en-US" dirty="0"/>
          </a:p>
        </p:txBody>
      </p:sp>
      <p:sp>
        <p:nvSpPr>
          <p:cNvPr id="5" name="矩形 4"/>
          <p:cNvSpPr/>
          <p:nvPr/>
        </p:nvSpPr>
        <p:spPr>
          <a:xfrm>
            <a:off x="1829800" y="3030820"/>
            <a:ext cx="80342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高温</a:t>
            </a:r>
            <a:endParaRPr lang="zh-CN" altLang="en-US" dirty="0"/>
          </a:p>
        </p:txBody>
      </p:sp>
      <p:sp>
        <p:nvSpPr>
          <p:cNvPr id="6" name="矩形 5"/>
          <p:cNvSpPr/>
          <p:nvPr/>
        </p:nvSpPr>
        <p:spPr>
          <a:xfrm>
            <a:off x="2275426" y="3687359"/>
            <a:ext cx="803425"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高温</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12712</Words>
  <Application>WPS 演示</Application>
  <PresentationFormat>自定义</PresentationFormat>
  <Paragraphs>675</Paragraphs>
  <Slides>67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67</vt:i4>
      </vt:variant>
    </vt:vector>
  </HeadingPairs>
  <TitlesOfParts>
    <vt:vector size="80" baseType="lpstr">
      <vt:lpstr>Arial</vt:lpstr>
      <vt:lpstr>宋体</vt:lpstr>
      <vt:lpstr>Wingdings</vt:lpstr>
      <vt:lpstr>Times New Roman</vt:lpstr>
      <vt:lpstr>楷体</vt:lpstr>
      <vt:lpstr>微软雅黑</vt:lpstr>
      <vt:lpstr>黑体</vt:lpstr>
      <vt:lpstr>Cambria Math</vt:lpstr>
      <vt:lpstr>Simplified Arabic</vt:lpstr>
      <vt:lpstr>Arial Unicode MS</vt:lpstr>
      <vt:lpstr>Calibri</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407</cp:revision>
  <dcterms:created xsi:type="dcterms:W3CDTF">2020-11-06T05:24:00Z</dcterms:created>
  <dcterms:modified xsi:type="dcterms:W3CDTF">2025-09-01T06:31:01Z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0F548DAACB914763AAEA3B2C5ED06912_12</vt:lpwstr>
  </property>
</Properties>
</file>